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52" autoAdjust="0"/>
  </p:normalViewPr>
  <p:slideViewPr>
    <p:cSldViewPr>
      <p:cViewPr varScale="1">
        <p:scale>
          <a:sx n="69" d="100"/>
          <a:sy n="69" d="100"/>
        </p:scale>
        <p:origin x="-142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C47FF-4284-4A6D-B974-511B03EC2DA4}" type="datetimeFigureOut">
              <a:rPr lang="el-GR" smtClean="0"/>
              <a:t>27/1/2016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29528-F475-47E5-9DA3-9B71C0BE04CD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29528-F475-47E5-9DA3-9B71C0BE04CD}" type="slidenum">
              <a:rPr lang="el-GR" smtClean="0"/>
              <a:t>10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29528-F475-47E5-9DA3-9B71C0BE04CD}" type="slidenum">
              <a:rPr lang="el-GR" smtClean="0"/>
              <a:t>17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C839-0F07-4FCB-8A16-711F1EF3385C}" type="datetimeFigureOut">
              <a:rPr lang="el-GR" smtClean="0"/>
              <a:t>27/1/2016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E4538-3EF6-4374-970F-9E19BC6E89F0}" type="slidenum">
              <a:rPr lang="el-GR" smtClean="0"/>
              <a:t>‹#›</a:t>
            </a:fld>
            <a:endParaRPr lang="el-G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C839-0F07-4FCB-8A16-711F1EF3385C}" type="datetimeFigureOut">
              <a:rPr lang="el-GR" smtClean="0"/>
              <a:t>27/1/2016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E4538-3EF6-4374-970F-9E19BC6E89F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C839-0F07-4FCB-8A16-711F1EF3385C}" type="datetimeFigureOut">
              <a:rPr lang="el-GR" smtClean="0"/>
              <a:t>27/1/2016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E4538-3EF6-4374-970F-9E19BC6E89F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C839-0F07-4FCB-8A16-711F1EF3385C}" type="datetimeFigureOut">
              <a:rPr lang="el-GR" smtClean="0"/>
              <a:t>27/1/2016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E4538-3EF6-4374-970F-9E19BC6E89F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C839-0F07-4FCB-8A16-711F1EF3385C}" type="datetimeFigureOut">
              <a:rPr lang="el-GR" smtClean="0"/>
              <a:t>27/1/2016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5EE4538-3EF6-4374-970F-9E19BC6E89F0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C839-0F07-4FCB-8A16-711F1EF3385C}" type="datetimeFigureOut">
              <a:rPr lang="el-GR" smtClean="0"/>
              <a:t>27/1/2016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E4538-3EF6-4374-970F-9E19BC6E89F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C839-0F07-4FCB-8A16-711F1EF3385C}" type="datetimeFigureOut">
              <a:rPr lang="el-GR" smtClean="0"/>
              <a:t>27/1/2016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E4538-3EF6-4374-970F-9E19BC6E89F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C839-0F07-4FCB-8A16-711F1EF3385C}" type="datetimeFigureOut">
              <a:rPr lang="el-GR" smtClean="0"/>
              <a:t>27/1/2016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E4538-3EF6-4374-970F-9E19BC6E89F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C839-0F07-4FCB-8A16-711F1EF3385C}" type="datetimeFigureOut">
              <a:rPr lang="el-GR" smtClean="0"/>
              <a:t>27/1/2016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E4538-3EF6-4374-970F-9E19BC6E89F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C839-0F07-4FCB-8A16-711F1EF3385C}" type="datetimeFigureOut">
              <a:rPr lang="el-GR" smtClean="0"/>
              <a:t>27/1/2016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E4538-3EF6-4374-970F-9E19BC6E89F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C839-0F07-4FCB-8A16-711F1EF3385C}" type="datetimeFigureOut">
              <a:rPr lang="el-GR" smtClean="0"/>
              <a:t>27/1/2016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E4538-3EF6-4374-970F-9E19BC6E89F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213C839-0F07-4FCB-8A16-711F1EF3385C}" type="datetimeFigureOut">
              <a:rPr lang="el-GR" smtClean="0"/>
              <a:t>27/1/2016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5EE4538-3EF6-4374-970F-9E19BC6E89F0}" type="slidenum">
              <a:rPr lang="el-GR" smtClean="0"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ipedia.org/wiki/%CE%92%CE%B1%CF%81%CF%8D%CF%84%CE%B7%CF%84%CE%B1" TargetMode="External"/><Relationship Id="rId7" Type="http://schemas.openxmlformats.org/officeDocument/2006/relationships/hyperlink" Target="https://el.wikipedia.org/wiki/%CE%93%CE%B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l.wikipedia.org/wiki/%CE%A4%CE%B1%CF%87%CF%8D%CF%84%CE%B7%CF%84%CE%B1_%CF%84%CE%BF%CF%85_%CF%86%CF%89%CF%84%CF%8C%CF%82" TargetMode="External"/><Relationship Id="rId5" Type="http://schemas.openxmlformats.org/officeDocument/2006/relationships/hyperlink" Target="https://el.wikipedia.org/wiki/%CE%92%CE%B1%CF%81%CF%85%CF%84%CE%B9%CE%BA%CF%8C_%CF%80%CE%B5%CE%B4%CE%AF%CE%BF" TargetMode="External"/><Relationship Id="rId4" Type="http://schemas.openxmlformats.org/officeDocument/2006/relationships/hyperlink" Target="https://el.wikipedia.org/wiki/%CE%9A%CE%B2%CE%B1%CE%BD%CF%84%CE%B9%CE%BA%CE%AE_%CE%BC%CE%B7%CF%87%CE%B1%CE%BD%CE%B9%CE%BA%CE%AE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Einstein_Rings.jpg" TargetMode="External"/><Relationship Id="rId2" Type="http://schemas.openxmlformats.org/officeDocument/2006/relationships/hyperlink" Target="https://el.wikipedia.org/w/index.php?title=%CE%94%CE%B1%CE%BA%CF%84%CF%8D%CE%BB%CE%B9%CE%BF%CF%82_%CF%84%CE%BF%CF%85_%CE%91%CF%8A%CE%BD%CF%83%CF%84%CE%AC%CE%B9%CE%BD&amp;action=edit&amp;redlink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ipedia.org/w/index.php?title=%CE%92%CE%B1%CF%81%CF%85%CF%84%CE%B9%CE%BA%CE%AE_%CE%BA%CE%B1%CF%84%CE%AC%CF%81%CF%81%CE%B5%CF%85%CF%83%CE%B7&amp;action=edit&amp;redlink=1" TargetMode="External"/><Relationship Id="rId2" Type="http://schemas.openxmlformats.org/officeDocument/2006/relationships/hyperlink" Target="https://el.wikipedia.org/wiki/%CE%93%CE%B5%CE%BD%CE%B9%CE%BA%CE%AE_%CE%B8%CE%B5%CF%89%CF%81%CE%AF%CE%B1_%CF%84%CE%B7%CF%82_%CF%83%CF%87%CE%B5%CF%84%CE%B9%CE%BA%CF%8C%CF%84%CE%B7%CF%84%CE%B1%CF%82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ipedia.org/wiki/%CE%A3%CF%84%CE%BF%CE%B9%CF%87%CE%B5%CE%B9%CF%8E%CE%B4%CE%B5%CF%82_%CF%83%CF%89%CE%BC%CE%B1%CF%84%CE%AF%CE%B4%CE%B9%CE%BF" TargetMode="External"/><Relationship Id="rId2" Type="http://schemas.openxmlformats.org/officeDocument/2006/relationships/hyperlink" Target="https://el.wikipedia.org/wiki/%CE%A6%CF%85%CF%83%CE%B9%CE%BA%CE%AE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el.wikipedia.org/w/index.php?title=%CE%95%CE%B9%CE%B4%CE%B9%CE%BA%CE%AE_%CE%BF%CF%81%CE%B8%CE%BF%CE%B3%CF%8E%CE%BD%CE%B9%CE%B1_%CE%BF%CE%BC%CE%AC%CE%B4%CE%B1&amp;action=edit&amp;redlink=1" TargetMode="External"/><Relationship Id="rId3" Type="http://schemas.openxmlformats.org/officeDocument/2006/relationships/hyperlink" Target="https://el.wikipedia.org/wiki/%CE%A6%CE%B5%CF%81%CE%BC%CE%B9%CF%8C%CE%BD%CE%B9%CE%BF" TargetMode="External"/><Relationship Id="rId7" Type="http://schemas.openxmlformats.org/officeDocument/2006/relationships/hyperlink" Target="https://el.wikipedia.org/wiki/%CE%A5%CF%80%CE%B5%CF%81%CF%83%CF%85%CE%BC%CE%BC%CE%B5%CF%84%CF%81%CE%AF%CE%B1" TargetMode="External"/><Relationship Id="rId2" Type="http://schemas.openxmlformats.org/officeDocument/2006/relationships/hyperlink" Target="https://el.wikipedia.org/wiki/%CE%9C%CF%80%CE%BF%CE%B6%CF%8C%CE%BD%CE%B9%CE%B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l.wikipedia.org/wiki/%CE%A4%CE%B1%CF%87%CF%85%CF%8C%CE%BD%CE%B9%CE%BF" TargetMode="External"/><Relationship Id="rId5" Type="http://schemas.openxmlformats.org/officeDocument/2006/relationships/hyperlink" Target="https://el.wikipedia.org/wiki/%CE%9C%CE%AC%CE%B6%CE%B1" TargetMode="External"/><Relationship Id="rId4" Type="http://schemas.openxmlformats.org/officeDocument/2006/relationships/hyperlink" Target="https://el.wikipedia.org/wiki/%CE%A3%CF%89%CE%BC%CE%B1%CF%84%CE%AF%CE%B4%CE%B9%CE%BF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el.wikipedia.org/wiki/%CE%9C%CE%B1%CF%8D%CF%81%CE%B7_%CF%84%CF%81%CF%8D%CF%80%CE%B1" TargetMode="External"/><Relationship Id="rId3" Type="http://schemas.openxmlformats.org/officeDocument/2006/relationships/hyperlink" Target="https://el.wikipedia.org/wiki/%CE%98%CE%B5%CF%89%CF%81%CE%AF%CE%B1_%CE%BA%CF%8C%CE%BC%CE%B2%CF%89%CE%BD" TargetMode="External"/><Relationship Id="rId7" Type="http://schemas.openxmlformats.org/officeDocument/2006/relationships/hyperlink" Target="https://el.wikipedia.org/wiki/%CE%95%CE%BD%CF%84%CF%81%CE%BF%CF%80%CE%AF%CE%B1" TargetMode="External"/><Relationship Id="rId2" Type="http://schemas.openxmlformats.org/officeDocument/2006/relationships/hyperlink" Target="https://el.wikipedia.org/w/index.php?title=%CE%A3%CF%85%CE%BC%CE%BC%CE%B5%CF%84%CF%81%CE%AF%CE%B1_%CE%BA%CE%B1%CF%84%CF%8C%CF%80%CF%84%CF%81%CE%BF%CF%85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l.wikipedia.org/w/index.php?title=%CE%95%CE%BE%CE%AF%CF%83%CF%89%CF%83%CE%B7_Bekenstein-Hawking&amp;action=edit&amp;redlink=1" TargetMode="External"/><Relationship Id="rId5" Type="http://schemas.openxmlformats.org/officeDocument/2006/relationships/hyperlink" Target="https://el.wikipedia.org/wiki/%CE%98%CE%B5%CF%89%CF%81%CE%AF%CE%B1_%CF%87%CE%BF%CF%81%CE%B4%CF%8E%CE%BD" TargetMode="External"/><Relationship Id="rId10" Type="http://schemas.openxmlformats.org/officeDocument/2006/relationships/hyperlink" Target="https://el.wikipedia.org/w/index.php?title=%CE%A4%CF%85%CF%80%CE%BF%CF%80%CE%BF%CE%B9%CE%B7%CE%BC%CE%AD%CE%BD%CE%BF_%CE%9C%CE%BF%CE%BD%CF%84%CE%AD%CE%BB%CE%BF&amp;action=edit&amp;redlink=1" TargetMode="External"/><Relationship Id="rId4" Type="http://schemas.openxmlformats.org/officeDocument/2006/relationships/hyperlink" Target="https://el.wikipedia.org/w/index.php?title=Calabi-Yau&amp;action=edit&amp;redlink=1" TargetMode="External"/><Relationship Id="rId9" Type="http://schemas.openxmlformats.org/officeDocument/2006/relationships/hyperlink" Target="https://el.wikipedia.org/w/index.php?title=%CE%94%CF%85%CF%8A%CF%83%CE%BC%CF%8C%CF%82&amp;action=edit&amp;redlink=1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upernova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String_theory" TargetMode="External"/><Relationship Id="rId5" Type="http://schemas.openxmlformats.org/officeDocument/2006/relationships/hyperlink" Target="https://en.wikipedia.org/wiki/Black_hole" TargetMode="External"/><Relationship Id="rId4" Type="http://schemas.openxmlformats.org/officeDocument/2006/relationships/hyperlink" Target="https://en.wikipedia.org/wiki/Antimatte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l.wikipedia.org/wiki/%CE%A0%CE%BB%CE%AC%CF%83%CE%BC%CE%B1_(%CE%A6%CF%85%CF%83%CE%B9%CE%BA%CE%AE)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l.wikipedia.org/wiki/%CE%91%CF%80%CF%8C%CE%BB%CF%85%CF%84%CE%BF_%CE%BC%CE%AD%CE%B3%CE%B5%CE%B8%CE%BF%CF%8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ipedia.org/w/index.php?title=%CE%A5%CF%80%CF%8C%CE%BB%CE%B5%CE%B9%CE%BC%CE%BC%CE%B1_%CF%85%CF%80%CE%B5%CF%81%CE%BA%CE%B1%CE%B9%CE%BD%CE%BF%CF%86%CE%B1%CE%BD%CE%BF%CF%8D%CF%82&amp;action=edit&amp;redlink=1" TargetMode="External"/><Relationship Id="rId2" Type="http://schemas.openxmlformats.org/officeDocument/2006/relationships/hyperlink" Target="https://el.wikipedia.org/wiki/%CE%9D%CE%B5%CF%86%CE%AD%CE%BB%CF%89%CE%BC%CE%B1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hyperlink" Target="https://el.wikipedia.org/wiki/%CE%9F%CE%BE%CF%85%CE%B3%CF%8C%CE%BD%CE%B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ipedia.org/wiki/%CE%91%CE%BD%CF%84%CE%B9%CF%83%CF%89%CE%BC%CE%B1%CF%84%CE%AF%CE%B4%CE%B9%CE%BF" TargetMode="External"/><Relationship Id="rId7" Type="http://schemas.openxmlformats.org/officeDocument/2006/relationships/hyperlink" Target="https://el.wikipedia.org/wiki/%CE%97%CE%BB%CE%B5%CE%BA%CF%84%CF%81%CE%BF%CE%BC%CE%B1%CE%B3%CE%BD%CE%B7%CF%84%CE%B9%CE%BA%CE%AE_%CE%B1%CE%BA%CF%84%CE%B9%CE%BD%CE%BF%CE%B2%CE%BF%CE%BB%CE%AF%CE%B1" TargetMode="External"/><Relationship Id="rId2" Type="http://schemas.openxmlformats.org/officeDocument/2006/relationships/hyperlink" Target="https://el.wikipedia.org/wiki/%CE%8E%CE%BB%CE%B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l.wikipedia.org/wiki/%CE%A0%CE%BF%CE%B6%CE%B9%CF%84%CF%81%CF%8C%CE%BD%CE%B9%CE%BF" TargetMode="External"/><Relationship Id="rId5" Type="http://schemas.openxmlformats.org/officeDocument/2006/relationships/hyperlink" Target="https://el.wikipedia.org/wiki/%CE%91%CE%BD%CF%84%CE%B9%CF%80%CF%81%CF%89%CF%84%CF%8C%CE%BD%CE%B9%CE%BF" TargetMode="External"/><Relationship Id="rId4" Type="http://schemas.openxmlformats.org/officeDocument/2006/relationships/hyperlink" Target="https://el.wikipedia.org/wiki/%CE%A5%CE%B4%CF%81%CE%BF%CE%B3%CF%8C%CE%BD%CE%B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l.wikipedia.org/wiki/%CE%8E%CE%BB%CE%B7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commons.wikimedia.org/wiki/File:BlackHole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Big bang theory</a:t>
            </a:r>
            <a:endParaRPr lang="el-GR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1844824"/>
            <a:ext cx="6400800" cy="36004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l-GR" sz="3600" dirty="0" smtClean="0">
                <a:solidFill>
                  <a:schemeClr val="tx1"/>
                </a:solidFill>
              </a:rPr>
              <a:t>Ελλή παπίγγη</a:t>
            </a:r>
          </a:p>
          <a:p>
            <a:pPr algn="l">
              <a:buFont typeface="Arial" pitchFamily="34" charset="0"/>
              <a:buChar char="•"/>
            </a:pPr>
            <a:r>
              <a:rPr lang="el-GR" sz="3600" dirty="0">
                <a:solidFill>
                  <a:schemeClr val="tx1"/>
                </a:solidFill>
              </a:rPr>
              <a:t> </a:t>
            </a:r>
            <a:r>
              <a:rPr lang="el-GR" sz="3600" dirty="0" smtClean="0">
                <a:solidFill>
                  <a:schemeClr val="tx1"/>
                </a:solidFill>
              </a:rPr>
              <a:t>Αλέξανδρος Κυρίτσης</a:t>
            </a:r>
          </a:p>
          <a:p>
            <a:pPr algn="l">
              <a:buFont typeface="Arial" pitchFamily="34" charset="0"/>
              <a:buChar char="•"/>
            </a:pPr>
            <a:r>
              <a:rPr lang="el-GR" sz="3600" dirty="0">
                <a:solidFill>
                  <a:schemeClr val="tx1"/>
                </a:solidFill>
              </a:rPr>
              <a:t> </a:t>
            </a:r>
            <a:r>
              <a:rPr lang="el-GR" sz="3600" dirty="0" smtClean="0"/>
              <a:t>Θ</a:t>
            </a:r>
            <a:r>
              <a:rPr lang="el-GR" sz="3600" dirty="0" smtClean="0">
                <a:solidFill>
                  <a:schemeClr val="tx1"/>
                </a:solidFill>
              </a:rPr>
              <a:t>ανάσης </a:t>
            </a:r>
            <a:r>
              <a:rPr lang="en-US" sz="3600" dirty="0" smtClean="0">
                <a:solidFill>
                  <a:schemeClr val="tx1"/>
                </a:solidFill>
              </a:rPr>
              <a:t>M</a:t>
            </a:r>
            <a:r>
              <a:rPr lang="el-GR" sz="3600" dirty="0" smtClean="0">
                <a:solidFill>
                  <a:schemeClr val="tx1"/>
                </a:solidFill>
              </a:rPr>
              <a:t>οίρας</a:t>
            </a:r>
          </a:p>
          <a:p>
            <a:pPr algn="l">
              <a:buFont typeface="Arial" pitchFamily="34" charset="0"/>
              <a:buChar char="•"/>
            </a:pPr>
            <a:r>
              <a:rPr lang="el-GR" sz="3600" dirty="0">
                <a:solidFill>
                  <a:schemeClr val="tx1"/>
                </a:solidFill>
              </a:rPr>
              <a:t> </a:t>
            </a:r>
            <a:r>
              <a:rPr lang="el-GR" sz="3600" dirty="0" smtClean="0">
                <a:solidFill>
                  <a:schemeClr val="tx1"/>
                </a:solidFill>
              </a:rPr>
              <a:t>Αντώνης Νταγιάκος </a:t>
            </a:r>
            <a:endParaRPr lang="el-GR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3">
                    <a:lumMod val="75000"/>
                  </a:schemeClr>
                </a:solidFill>
              </a:rPr>
              <a:t>Μαύρη τρύπα</a:t>
            </a:r>
            <a:r>
              <a:rPr lang="el-GR" dirty="0" smtClean="0"/>
              <a:t> 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b="1" dirty="0" smtClean="0">
                <a:solidFill>
                  <a:schemeClr val="bg1"/>
                </a:solidFill>
                <a:latin typeface="Comic Sans MS" pitchFamily="66" charset="0"/>
              </a:rPr>
              <a:t>Μαύρη τρύπα</a:t>
            </a:r>
            <a:r>
              <a:rPr lang="el-GR" sz="2400" dirty="0" smtClean="0">
                <a:solidFill>
                  <a:schemeClr val="bg1"/>
                </a:solidFill>
                <a:latin typeface="Comic Sans MS" pitchFamily="66" charset="0"/>
              </a:rPr>
              <a:t> είναι μια συγκέντρωση μάζας σημαντικά μεγάλης ώστε η δύναμη της </a:t>
            </a:r>
            <a:r>
              <a:rPr lang="el-GR" sz="2400" dirty="0" smtClean="0">
                <a:solidFill>
                  <a:schemeClr val="bg1"/>
                </a:solidFill>
                <a:latin typeface="Comic Sans MS" pitchFamily="66" charset="0"/>
                <a:hlinkClick r:id="rId3" tooltip="Βαρύτητα"/>
              </a:rPr>
              <a:t>βαρύτητας</a:t>
            </a:r>
            <a:r>
              <a:rPr lang="el-GR" sz="2400" dirty="0" smtClean="0">
                <a:solidFill>
                  <a:schemeClr val="bg1"/>
                </a:solidFill>
                <a:latin typeface="Comic Sans MS" pitchFamily="66" charset="0"/>
              </a:rPr>
              <a:t> να μην επιτρέπει σε οτιδήποτε να ξεφεύγει από αυτή, παρά μόνο μέσω </a:t>
            </a:r>
            <a:r>
              <a:rPr lang="el-GR" sz="2400" dirty="0" smtClean="0">
                <a:solidFill>
                  <a:schemeClr val="bg1"/>
                </a:solidFill>
                <a:latin typeface="Comic Sans MS" pitchFamily="66" charset="0"/>
                <a:hlinkClick r:id="rId4" tooltip="Κβαντική μηχανική"/>
              </a:rPr>
              <a:t>κβαντικής</a:t>
            </a:r>
            <a:r>
              <a:rPr lang="el-GR" sz="2400" dirty="0" smtClean="0">
                <a:solidFill>
                  <a:schemeClr val="bg1"/>
                </a:solidFill>
                <a:latin typeface="Comic Sans MS" pitchFamily="66" charset="0"/>
              </a:rPr>
              <a:t> συμπεριφοράς. Το </a:t>
            </a:r>
            <a:r>
              <a:rPr lang="el-GR" sz="2400" dirty="0" smtClean="0">
                <a:solidFill>
                  <a:schemeClr val="bg1"/>
                </a:solidFill>
                <a:latin typeface="Comic Sans MS" pitchFamily="66" charset="0"/>
                <a:hlinkClick r:id="rId5" tooltip="Βαρυτικό πεδίο"/>
              </a:rPr>
              <a:t>βαρυτικό πεδίο</a:t>
            </a:r>
            <a:r>
              <a:rPr lang="el-GR" sz="2400" dirty="0" smtClean="0">
                <a:solidFill>
                  <a:schemeClr val="bg1"/>
                </a:solidFill>
                <a:latin typeface="Comic Sans MS" pitchFamily="66" charset="0"/>
              </a:rPr>
              <a:t> είναι τόσο δυνατό, ώστε η ταχύτητα διαφυγής κοντά του ξεπερνά την </a:t>
            </a:r>
            <a:r>
              <a:rPr lang="el-GR" sz="2400" dirty="0" smtClean="0">
                <a:solidFill>
                  <a:schemeClr val="bg1"/>
                </a:solidFill>
                <a:latin typeface="Comic Sans MS" pitchFamily="66" charset="0"/>
                <a:hlinkClick r:id="rId6" tooltip="Ταχύτητα του φωτός"/>
              </a:rPr>
              <a:t>ταχύτητα του φωτός</a:t>
            </a:r>
            <a:r>
              <a:rPr lang="el-GR" sz="2400" dirty="0" smtClean="0">
                <a:solidFill>
                  <a:schemeClr val="bg1"/>
                </a:solidFill>
                <a:latin typeface="Comic Sans MS" pitchFamily="66" charset="0"/>
              </a:rPr>
              <a:t>. Αυτό έχει ως αποτέλεσμα ότι τίποτα, ούτε καν το φως, δεν μπορεί να ξεφύγει από τη βαρύτητα της μαύρης τρύπας, εξ ου και η λέξη «μαύρη». Αν μπορούσαμε να συμπιέσουμε τη </a:t>
            </a:r>
            <a:r>
              <a:rPr lang="el-GR" sz="2400" dirty="0" smtClean="0">
                <a:solidFill>
                  <a:schemeClr val="bg1"/>
                </a:solidFill>
                <a:latin typeface="Comic Sans MS" pitchFamily="66" charset="0"/>
                <a:hlinkClick r:id="rId7" tooltip="Γη"/>
              </a:rPr>
              <a:t>Γη</a:t>
            </a:r>
            <a:r>
              <a:rPr lang="el-GR" sz="2400" dirty="0" smtClean="0">
                <a:solidFill>
                  <a:schemeClr val="bg1"/>
                </a:solidFill>
                <a:latin typeface="Comic Sans MS" pitchFamily="66" charset="0"/>
              </a:rPr>
              <a:t> μας ολόκληρη στο μέγεθος ενός κερασιού, θα την είχαμε μετατρέψει σε μία «μαύρη τρύπα».</a:t>
            </a:r>
            <a:endParaRPr lang="el-GR" sz="24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0" dirty="0" smtClean="0">
                <a:solidFill>
                  <a:schemeClr val="accent3">
                    <a:lumMod val="75000"/>
                  </a:schemeClr>
                </a:solidFill>
              </a:rPr>
              <a:t>Παρατήρηση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28632"/>
          </a:xfrm>
        </p:spPr>
        <p:txBody>
          <a:bodyPr>
            <a:normAutofit/>
          </a:bodyPr>
          <a:lstStyle/>
          <a:p>
            <a:endParaRPr lang="el-GR" dirty="0" smtClean="0">
              <a:solidFill>
                <a:schemeClr val="bg1"/>
              </a:solidFill>
            </a:endParaRPr>
          </a:p>
          <a:p>
            <a:r>
              <a:rPr lang="el-GR" sz="1800" dirty="0" smtClean="0">
                <a:solidFill>
                  <a:schemeClr val="bg1"/>
                </a:solidFill>
                <a:latin typeface="Comic Sans MS" pitchFamily="66" charset="0"/>
              </a:rPr>
              <a:t>Προσομοίωση η οποία δείχνει πώς θα φαινόταν ένας γαλαξίας (κίτρινη λοξή γραμμή) ο οποίος θα περνούσε πίσω από μια μαύρη τρύπα (κυκλική μαύρη περιοχή</a:t>
            </a:r>
            <a:r>
              <a:rPr lang="el-GR" sz="1800" dirty="0" smtClean="0">
                <a:solidFill>
                  <a:schemeClr val="bg1"/>
                </a:solidFill>
                <a:latin typeface="Comic Sans MS" pitchFamily="66" charset="0"/>
              </a:rPr>
              <a:t>).</a:t>
            </a:r>
            <a:endParaRPr lang="en-US" sz="18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el-GR" sz="16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en-US" sz="14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en-US" sz="14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en-US" sz="14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en-US" sz="14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en-US" sz="14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en-US" sz="14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en-US" sz="14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en-US" sz="14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en-US" sz="14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en-US" sz="14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en-US" sz="14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en-US" sz="14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el-GR" sz="2000" dirty="0" smtClean="0">
                <a:solidFill>
                  <a:schemeClr val="bg1"/>
                </a:solidFill>
                <a:latin typeface="Comic Sans MS" pitchFamily="66" charset="0"/>
              </a:rPr>
              <a:t>Παρατηρήσεις των λεγόμενων</a:t>
            </a:r>
            <a:r>
              <a:rPr lang="el-GR" sz="2000" u="sng" dirty="0" smtClean="0">
                <a:solidFill>
                  <a:schemeClr val="bg1"/>
                </a:solidFill>
                <a:latin typeface="Comic Sans MS" pitchFamily="66" charset="0"/>
                <a:hlinkClick r:id="rId2" tooltip="Δακτύλιος του Αϊνστάιν (δεν έχει γραφτεί ακόμα)"/>
              </a:rPr>
              <a:t>δακτυλίων του Αϊνστάιν</a:t>
            </a:r>
            <a:r>
              <a:rPr lang="el-GR" sz="2000" dirty="0" smtClean="0">
                <a:solidFill>
                  <a:schemeClr val="bg1"/>
                </a:solidFill>
                <a:latin typeface="Comic Sans MS" pitchFamily="66" charset="0"/>
              </a:rPr>
              <a:t>.</a:t>
            </a:r>
          </a:p>
          <a:p>
            <a:endParaRPr lang="el-GR" dirty="0"/>
          </a:p>
        </p:txBody>
      </p:sp>
      <p:pic>
        <p:nvPicPr>
          <p:cNvPr id="5" name="Picture 4" descr="https://upload.wikimedia.org/wikipedia/commons/thumb/c/c7/Einstein_Rings.jpg/200px-Einstein_Rings.jpg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5816" y="2132856"/>
            <a:ext cx="5164460" cy="3282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0" dirty="0" smtClean="0">
                <a:solidFill>
                  <a:schemeClr val="accent3">
                    <a:lumMod val="75000"/>
                  </a:schemeClr>
                </a:solidFill>
              </a:rPr>
              <a:t>Σχηματισμός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>
                <a:solidFill>
                  <a:schemeClr val="bg1"/>
                </a:solidFill>
                <a:latin typeface="Comic Sans MS" pitchFamily="66" charset="0"/>
              </a:rPr>
              <a:t>Οι μαύρες τρύπες προβλέπονται από την </a:t>
            </a:r>
            <a:r>
              <a:rPr lang="el-GR" u="sng" dirty="0" smtClean="0">
                <a:solidFill>
                  <a:schemeClr val="bg1"/>
                </a:solidFill>
                <a:latin typeface="Comic Sans MS" pitchFamily="66" charset="0"/>
                <a:hlinkClick r:id="rId2" tooltip="Γενική θεωρία της σχετικότητας"/>
              </a:rPr>
              <a:t>γενική θεωρία της σχετικότητας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</a:rPr>
              <a:t>, η οποία όχι μόνο αναφέρει ότι οι μαύρες τρύπες 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</a:rPr>
              <a:t>μπορούν 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</a:rPr>
              <a:t>να υπάρξουν, αλλά προβλέπει ότι σχηματίζονται στη φύση οποτεδήποτε συγκεντρώνεται σε ένα δεδομένο χώρο επαρκής ποσότητα μάζας, μέσω της διαδικασίας που καλείται </a:t>
            </a:r>
            <a:r>
              <a:rPr lang="el-GR" u="sng" dirty="0" smtClean="0">
                <a:solidFill>
                  <a:schemeClr val="bg1"/>
                </a:solidFill>
                <a:latin typeface="Comic Sans MS" pitchFamily="66" charset="0"/>
                <a:hlinkClick r:id="rId3" tooltip="Βαρυτική κατάρρευση (δεν έχει γραφτεί ακόμα)"/>
              </a:rPr>
              <a:t>βαρυτική κατάρρευση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</a:rPr>
              <a:t>. Όσο η μάζα μέσα σε μία συγκεκριμένη περιοχή μεγαλώνει, η δύναμη της βαρύτητας γίνεται πιο ισχυρή – ή στη γλώσσα της σχετικότητας, ο χώρος γύρω της παραμορφώνεται όλο και 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</a:rPr>
              <a:t>εντονότερα</a:t>
            </a:r>
            <a:endParaRPr lang="el-GR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3">
                    <a:lumMod val="75000"/>
                  </a:schemeClr>
                </a:solidFill>
              </a:rPr>
              <a:t>Θεωρία χορδών (θεώρια των πάντων)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709160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.</a:t>
            </a:r>
          </a:p>
          <a:p>
            <a:r>
              <a:rPr lang="el-GR" dirty="0" smtClean="0">
                <a:solidFill>
                  <a:schemeClr val="bg1"/>
                </a:solidFill>
                <a:latin typeface="Comic Sans MS" pitchFamily="66" charset="0"/>
              </a:rPr>
              <a:t>Οι </a:t>
            </a:r>
            <a:r>
              <a:rPr lang="el-GR" b="1" dirty="0" smtClean="0">
                <a:solidFill>
                  <a:schemeClr val="bg1"/>
                </a:solidFill>
                <a:latin typeface="Comic Sans MS" pitchFamily="66" charset="0"/>
              </a:rPr>
              <a:t>Θεωρίες Χορδών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</a:rPr>
              <a:t> είναι μοντέλα της 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  <a:hlinkClick r:id="rId2" tooltip="Φυσική"/>
              </a:rPr>
              <a:t>φυσικής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</a:rPr>
              <a:t> στα οποία τα θεμελιώδη δομικά στοιχεία είναι μονοδιάστατα εκτεταμένα αντικείμενα (Χορδές), σε αντίθεση με την </a:t>
            </a:r>
            <a:r>
              <a:rPr lang="el-GR" i="1" dirty="0" smtClean="0">
                <a:solidFill>
                  <a:schemeClr val="bg1"/>
                </a:solidFill>
                <a:latin typeface="Comic Sans MS" pitchFamily="66" charset="0"/>
              </a:rPr>
              <a:t>παραδοσιακή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</a:rPr>
              <a:t> έννοια των σημειακών και αδιάστατων 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  <a:hlinkClick r:id="rId3" tooltip="Στοιχειώδες σωματίδιο"/>
              </a:rPr>
              <a:t>στοιχειωδών σωματιδίων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</a:rPr>
              <a:t>. Οι θεωρίες χορδών αποφεύγουν με αυτό τον τρόπο τα προβλήματα και τις ανωμαλίες που προκύπτουν στις φυσικές θεωρίες λόγω της σημειακής φύσης των σωματιδίων.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7544" y="260648"/>
          <a:ext cx="8208912" cy="6516058"/>
        </p:xfrm>
        <a:graphic>
          <a:graphicData uri="http://schemas.openxmlformats.org/drawingml/2006/table">
            <a:tbl>
              <a:tblPr/>
              <a:tblGrid>
                <a:gridCol w="2711429"/>
                <a:gridCol w="1499274"/>
                <a:gridCol w="3998209"/>
              </a:tblGrid>
              <a:tr h="397576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Θεωρίες Χορδών</a:t>
                      </a:r>
                      <a:endParaRPr lang="el-GR" sz="2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12" marR="9512" marT="9512" marB="9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4273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Τύπος</a:t>
                      </a:r>
                      <a:endParaRPr lang="el-G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12" marR="9512" marT="9512" marB="9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Χωροχρονικές διαστάσεις</a:t>
                      </a:r>
                      <a:endParaRPr lang="el-G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12" marR="9512" marT="9512" marB="9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Λεπτομέρειες</a:t>
                      </a:r>
                      <a:endParaRPr lang="el-G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12" marR="9512" marT="9512" marB="9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14484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Μποζονική</a:t>
                      </a:r>
                      <a:endParaRPr lang="el-G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12" marR="9512" marT="9512" marB="9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el-GR" sz="2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12" marR="9512" marT="9512" marB="9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Μόνο </a:t>
                      </a:r>
                      <a:r>
                        <a:rPr lang="el-GR" sz="1600" u="sng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2" tooltip="Μποζόνιο"/>
                        </a:rPr>
                        <a:t>μποζόνια</a:t>
                      </a:r>
                      <a:r>
                        <a:rPr lang="el-GR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όχι </a:t>
                      </a:r>
                      <a:r>
                        <a:rPr lang="el-GR" sz="1600" u="sng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3" tooltip="Φερμιόνιο"/>
                        </a:rPr>
                        <a:t>φερμιόνια</a:t>
                      </a:r>
                      <a:r>
                        <a:rPr lang="el-GR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όχι ύλη, με ανοικτές και κλειστές χορδές. Βασικό μειονέκτημα: ένα </a:t>
                      </a:r>
                      <a:r>
                        <a:rPr lang="el-GR" sz="1600" u="sng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4" tooltip="Σωματίδιο"/>
                        </a:rPr>
                        <a:t>σωματίδιο</a:t>
                      </a:r>
                      <a:r>
                        <a:rPr lang="el-GR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με φανταστική </a:t>
                      </a:r>
                      <a:r>
                        <a:rPr lang="el-GR" sz="1600" u="sng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5" tooltip="Μάζα"/>
                        </a:rPr>
                        <a:t>μάζα</a:t>
                      </a:r>
                      <a:r>
                        <a:rPr lang="el-GR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που ονομάζεται</a:t>
                      </a:r>
                      <a:r>
                        <a:rPr lang="el-GR" sz="1600" u="sng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6" tooltip="Ταχυόνιο"/>
                        </a:rPr>
                        <a:t>ταχυόνιο</a:t>
                      </a:r>
                      <a:r>
                        <a:rPr lang="el-GR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l-G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12" marR="9512" marT="9512" marB="9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12111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endParaRPr lang="el-G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12" marR="9512" marT="9512" marB="9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l-GR" sz="2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12" marR="9512" marT="9512" marB="9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u="sng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7" tooltip="Υπερσυμμετρία"/>
                        </a:rPr>
                        <a:t>Υπερσυμμετρία</a:t>
                      </a:r>
                      <a:r>
                        <a:rPr lang="el-GR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μεταξύ των δυνάμεων και της ύλης, με ανοικτές και κλειστές χορδές, όχι </a:t>
                      </a:r>
                      <a:r>
                        <a:rPr lang="el-GR" sz="1600" u="sng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6" tooltip="Ταχυόνιο"/>
                        </a:rPr>
                        <a:t>ταχυόνια</a:t>
                      </a:r>
                      <a:r>
                        <a:rPr lang="el-GR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η ομάδα συμμετρίας είναι η </a:t>
                      </a:r>
                      <a:r>
                        <a:rPr lang="el-GR" sz="1600" u="sng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8" tooltip="Ειδική ορθογώνια ομάδα (δεν έχει γραφτεί ακόμα)"/>
                        </a:rPr>
                        <a:t>SO(32)</a:t>
                      </a:r>
                      <a:r>
                        <a:rPr lang="el-GR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l-G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12" marR="9512" marT="9512" marB="9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14484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IIA</a:t>
                      </a:r>
                      <a:endParaRPr lang="el-G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12" marR="9512" marT="9512" marB="9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l-GR" sz="2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12" marR="9512" marT="9512" marB="9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u="sng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7" tooltip="Υπερσυμμετρία"/>
                        </a:rPr>
                        <a:t>Υπερσυμμετρία</a:t>
                      </a:r>
                      <a:r>
                        <a:rPr lang="el-GR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μεταξύ των δυνάμεων και της ύλης, με ανοικτές και κλειστές χορδές, όχι </a:t>
                      </a:r>
                      <a:r>
                        <a:rPr lang="el-GR" sz="1600" u="sng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6" tooltip="Ταχυόνιο"/>
                        </a:rPr>
                        <a:t>ταχυόνια</a:t>
                      </a:r>
                      <a:r>
                        <a:rPr lang="el-GR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άμαζα </a:t>
                      </a:r>
                      <a:r>
                        <a:rPr lang="el-GR" sz="1600" u="sng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3" tooltip="Φερμιόνιο"/>
                        </a:rPr>
                        <a:t>φερμιόνια</a:t>
                      </a:r>
                      <a:r>
                        <a:rPr lang="el-GR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με διπλή ελικότητα (</a:t>
                      </a:r>
                      <a:r>
                        <a:rPr lang="el-GR" sz="1600" i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nonchiral</a:t>
                      </a:r>
                      <a:r>
                        <a:rPr lang="el-GR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).</a:t>
                      </a:r>
                      <a:endParaRPr lang="el-G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12" marR="9512" marT="9512" marB="9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14484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IIB</a:t>
                      </a:r>
                      <a:endParaRPr lang="el-G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12" marR="9512" marT="9512" marB="9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l-GR" sz="2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12" marR="9512" marT="9512" marB="9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u="sng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7" tooltip="Υπερσυμμετρία"/>
                        </a:rPr>
                        <a:t>Υπερσυμμετρία</a:t>
                      </a:r>
                      <a:r>
                        <a:rPr lang="el-GR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μεταξύ των δυνάμεων και της ύλης, με ανοικτές και κλειστές χορδές, όχι </a:t>
                      </a:r>
                      <a:r>
                        <a:rPr lang="el-GR" sz="1600" u="sng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6" tooltip="Ταχυόνιο"/>
                        </a:rPr>
                        <a:t>ταχυόνια</a:t>
                      </a:r>
                      <a:r>
                        <a:rPr lang="el-GR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άμαζα </a:t>
                      </a:r>
                      <a:r>
                        <a:rPr lang="el-GR" sz="1600" u="sng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3" tooltip="Φερμιόνιο"/>
                        </a:rPr>
                        <a:t>φερμιόνια</a:t>
                      </a:r>
                      <a:r>
                        <a:rPr lang="el-GR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με μονή ελικότητα (</a:t>
                      </a:r>
                      <a:r>
                        <a:rPr lang="el-GR" sz="1600" i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chiral</a:t>
                      </a:r>
                      <a:r>
                        <a:rPr lang="el-GR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).</a:t>
                      </a:r>
                      <a:endParaRPr lang="el-G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12" marR="9512" marT="9512" marB="951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3">
                    <a:lumMod val="75000"/>
                  </a:schemeClr>
                </a:solidFill>
              </a:rPr>
              <a:t>Επιτυχίες της θεωρίας υπερχορδών</a:t>
            </a:r>
            <a:endParaRPr lang="el-GR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l-GR" dirty="0" smtClean="0">
                <a:solidFill>
                  <a:schemeClr val="bg1"/>
                </a:solidFill>
                <a:latin typeface="Comic Sans MS" pitchFamily="66" charset="0"/>
              </a:rPr>
              <a:t>Σημαντικότατες συνεισφορές σε διάφορους κλάδους των μαθηματικών.</a:t>
            </a:r>
            <a:endParaRPr lang="el-GR" sz="32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l-GR" dirty="0" smtClean="0">
                <a:solidFill>
                  <a:schemeClr val="bg1"/>
                </a:solidFill>
                <a:latin typeface="Comic Sans MS" pitchFamily="66" charset="0"/>
                <a:hlinkClick r:id="rId2" tooltip="Συμμετρία κατόπτρου (δεν έχει γραφτεί ακόμα)"/>
              </a:rPr>
              <a:t>Συμμετρία κατόπτρου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</a:rPr>
              <a:t> (mirror symmetry).</a:t>
            </a:r>
            <a:endParaRPr lang="el-GR" sz="28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l-GR" dirty="0" smtClean="0">
                <a:solidFill>
                  <a:schemeClr val="bg1"/>
                </a:solidFill>
                <a:latin typeface="Comic Sans MS" pitchFamily="66" charset="0"/>
              </a:rPr>
              <a:t>Σημαντικές ανακαλύψεις στην 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  <a:hlinkClick r:id="rId3" tooltip="Θεωρία κόμβων"/>
              </a:rPr>
              <a:t>Θεωρία κόμβων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</a:rPr>
              <a:t> (knot theory).</a:t>
            </a:r>
            <a:endParaRPr lang="el-GR" sz="28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l-GR" dirty="0" smtClean="0">
                <a:solidFill>
                  <a:schemeClr val="bg1"/>
                </a:solidFill>
                <a:latin typeface="Comic Sans MS" pitchFamily="66" charset="0"/>
              </a:rPr>
              <a:t>Μελέτη των χώρων 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  <a:hlinkClick r:id="rId4" tooltip="Calabi-Yau (δεν έχει γραφτεί ακόμα)"/>
              </a:rPr>
              <a:t>Calabi-Yau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</a:rPr>
              <a:t>.</a:t>
            </a:r>
            <a:endParaRPr lang="el-GR" sz="28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l-GR" dirty="0" smtClean="0">
                <a:solidFill>
                  <a:schemeClr val="bg1"/>
                </a:solidFill>
                <a:latin typeface="Comic Sans MS" pitchFamily="66" charset="0"/>
              </a:rPr>
              <a:t>Πρόσφατες συνεισφορές στο πρόγραμμα Langlands. </a:t>
            </a:r>
            <a:r>
              <a:rPr lang="el-GR" baseline="30000" dirty="0" smtClean="0">
                <a:solidFill>
                  <a:schemeClr val="bg1"/>
                </a:solidFill>
                <a:latin typeface="Comic Sans MS" pitchFamily="66" charset="0"/>
                <a:hlinkClick r:id="rId5"/>
              </a:rPr>
              <a:t>[4]</a:t>
            </a:r>
            <a:endParaRPr lang="el-GR" sz="28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el-GR" dirty="0" smtClean="0">
                <a:solidFill>
                  <a:schemeClr val="bg1"/>
                </a:solidFill>
                <a:latin typeface="Comic Sans MS" pitchFamily="66" charset="0"/>
              </a:rPr>
              <a:t>Μικροσκοπική απόδειξη της 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  <a:hlinkClick r:id="rId6" tooltip="Εξίσωση Bekenstein-Hawking (δεν έχει γραφτεί ακόμα)"/>
              </a:rPr>
              <a:t>εξίσωσης Bekenstein-Hawking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</a:rPr>
              <a:t> για την 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  <a:hlinkClick r:id="rId7" tooltip="Εντροπία"/>
              </a:rPr>
              <a:t>εντροπία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</a:rPr>
              <a:t> των 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  <a:hlinkClick r:id="rId8" tooltip="Μαύρη τρύπα"/>
              </a:rPr>
              <a:t>μελανών οπών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</a:rPr>
              <a:t>.</a:t>
            </a:r>
            <a:r>
              <a:rPr lang="el-GR" baseline="30000" dirty="0" smtClean="0">
                <a:solidFill>
                  <a:schemeClr val="bg1"/>
                </a:solidFill>
                <a:latin typeface="Comic Sans MS" pitchFamily="66" charset="0"/>
                <a:hlinkClick r:id="rId5"/>
              </a:rPr>
              <a:t>[5]</a:t>
            </a:r>
            <a:endParaRPr lang="el-GR" sz="32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el-GR" dirty="0" smtClean="0">
                <a:solidFill>
                  <a:schemeClr val="bg1"/>
                </a:solidFill>
                <a:latin typeface="Comic Sans MS" pitchFamily="66" charset="0"/>
              </a:rPr>
              <a:t>Σημαντική πρόοδο στην κατανόηση ορισμένων ισχυρά συζευγμένων θεωριών πεδίου, μέσω του 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  <a:hlinkClick r:id="rId9" tooltip="Δυϊσμός (δεν έχει γραφτεί ακόμα)"/>
              </a:rPr>
              <a:t>δυϊσμού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</a:rPr>
              <a:t> σύμμορφης θεωρίας πεδίου--βαρύτητας AdS.</a:t>
            </a:r>
            <a:r>
              <a:rPr lang="el-GR" baseline="30000" dirty="0" smtClean="0">
                <a:solidFill>
                  <a:schemeClr val="bg1"/>
                </a:solidFill>
                <a:latin typeface="Comic Sans MS" pitchFamily="66" charset="0"/>
                <a:hlinkClick r:id="rId5"/>
              </a:rPr>
              <a:t>[6]</a:t>
            </a:r>
            <a:endParaRPr lang="el-GR" sz="32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el-GR" dirty="0" smtClean="0">
                <a:solidFill>
                  <a:schemeClr val="bg1"/>
                </a:solidFill>
                <a:latin typeface="Comic Sans MS" pitchFamily="66" charset="0"/>
              </a:rPr>
              <a:t>Σημαντική πρόοδο στη μελέτη των υπερσυμμετρικών θεωριών βαθμίδας, στις οποίες περιλαμβάνονται και πιθανές επεκτάσεις του 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  <a:hlinkClick r:id="rId10" tooltip="Τυποποιημένο Μοντέλο (δεν έχει γραφτεί ακόμα)"/>
              </a:rPr>
              <a:t>Τυποποιημένου Μοντέλου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</a:rPr>
              <a:t>.</a:t>
            </a:r>
            <a:endParaRPr lang="el-GR" sz="32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3">
                    <a:lumMod val="75000"/>
                  </a:schemeClr>
                </a:solidFill>
              </a:rPr>
              <a:t>Θεωρίες Χορδών</a:t>
            </a:r>
            <a:endParaRPr lang="el-GR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4" name="Content Placeholder 3" descr="!!!!!!!!!!!!!!!!!!!!!!!!!!!!!!!!!!!!!!!!!!!!!!!!!!!!!!!!!!!!!!!!!!!!!!!!!!!!!!!!!!!!!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1556792"/>
            <a:ext cx="6336704" cy="47730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3">
                    <a:lumMod val="75000"/>
                  </a:schemeClr>
                </a:solidFill>
              </a:rPr>
              <a:t>ΠΗΓΕΣ</a:t>
            </a:r>
            <a:endParaRPr lang="el-GR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en.wikipedia.org/wiki/Supernova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en.wikipedia.org/wiki/Antimatter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en.wikipedia.org/wiki/Black_hole</a:t>
            </a:r>
            <a:endParaRPr lang="en-US" dirty="0" smtClean="0"/>
          </a:p>
          <a:p>
            <a:r>
              <a:rPr lang="en-US" dirty="0" smtClean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en.wikipedia.org/wiki/String_theory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Imagine dragons</a:t>
            </a:r>
            <a:r>
              <a:rPr lang="el-GR" dirty="0" smtClean="0">
                <a:solidFill>
                  <a:schemeClr val="tx1"/>
                </a:solidFill>
              </a:rPr>
              <a:t/>
            </a:r>
            <a:br>
              <a:rPr lang="el-GR" dirty="0" smtClean="0">
                <a:solidFill>
                  <a:schemeClr val="tx1"/>
                </a:solidFill>
              </a:rPr>
            </a:br>
            <a:endParaRPr lang="el-GR" dirty="0">
              <a:solidFill>
                <a:schemeClr val="tx1"/>
              </a:solidFill>
            </a:endParaRPr>
          </a:p>
        </p:txBody>
      </p:sp>
      <p:pic>
        <p:nvPicPr>
          <p:cNvPr id="5" name="Picture Placeholder 4" descr="Dragon-Wallpaper-dragons-13975568-1280-800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6731" r="6731"/>
          <a:stretch>
            <a:fillRect/>
          </a:stretch>
        </p:blipFill>
        <p:spPr>
          <a:xfrm>
            <a:off x="1403648" y="980728"/>
            <a:ext cx="6703640" cy="4841518"/>
          </a:xfrm>
        </p:spPr>
      </p:pic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 flipV="1">
            <a:off x="1828800" y="1121068"/>
            <a:ext cx="5486400" cy="45719"/>
          </a:xfrm>
        </p:spPr>
        <p:txBody>
          <a:bodyPr>
            <a:normAutofit fontScale="25000" lnSpcReduction="20000"/>
          </a:bodyPr>
          <a:lstStyle/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3">
                    <a:lumMod val="75000"/>
                  </a:schemeClr>
                </a:solidFill>
              </a:rPr>
              <a:t>Υπερκαινοφανείς αστέρες</a:t>
            </a:r>
            <a:br>
              <a:rPr lang="el-GR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el-GR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025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971600" y="1805564"/>
            <a:ext cx="662473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Ο όρος </a:t>
            </a:r>
            <a:r>
              <a:rPr kumimoji="0" lang="el-G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υπερκαινοφανείς αστέρες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  (</a:t>
            </a:r>
            <a:r>
              <a:rPr kumimoji="0" lang="el-G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supernova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) αναφέρεται σε διάφορους τύπους </a:t>
            </a:r>
            <a:r>
              <a:rPr kumimoji="0" lang="el-G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εκρήξεων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 που συμβαίνουν στο τέλος της ζωής των αστέρων κατά τις οποίες παράγουν εξαιρετικά φωτεινά αντικείμενα, αποτελούμενα 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από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  <a:hlinkClick r:id="rId2" tooltip="Πλάσμα (Φυσική)"/>
              </a:rPr>
              <a:t>πλάσμα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, (ιονισμένη ύλη) και των οποίων η αρχική φωτεινότητά τους </a:t>
            </a:r>
            <a:r>
              <a:rPr kumimoji="0" lang="el-G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στη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συνέχεια αδυνατίζει μέχρι του σημείου της αφάνειας μέσα σε λίγους μήνες.</a:t>
            </a: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400" dirty="0" smtClean="0">
                <a:solidFill>
                  <a:schemeClr val="accent3">
                    <a:lumMod val="75000"/>
                  </a:schemeClr>
                </a:solidFill>
              </a:rPr>
              <a:t>Χαρακτηριστικά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600" dirty="0" smtClean="0">
                <a:solidFill>
                  <a:schemeClr val="bg1"/>
                </a:solidFill>
                <a:latin typeface="Comic Sans MS" pitchFamily="66" charset="0"/>
              </a:rPr>
              <a:t>Οι </a:t>
            </a:r>
            <a:r>
              <a:rPr lang="el-GR" sz="2600" dirty="0" smtClean="0">
                <a:solidFill>
                  <a:schemeClr val="bg1"/>
                </a:solidFill>
                <a:latin typeface="Comic Sans MS" pitchFamily="66" charset="0"/>
              </a:rPr>
              <a:t>υπερκαινοφανείς Τύπου Ia πιστεύεται ότι έχουν παντού την ίδια μέγιστη απόλυτη λαμπρότητα (</a:t>
            </a:r>
            <a:r>
              <a:rPr lang="el-GR" sz="2600" dirty="0" smtClean="0">
                <a:solidFill>
                  <a:schemeClr val="bg1"/>
                </a:solidFill>
                <a:latin typeface="Comic Sans MS" pitchFamily="66" charset="0"/>
                <a:hlinkClick r:id="rId2" tooltip="Απόλυτο μέγεθος"/>
              </a:rPr>
              <a:t>απόλυτο μέγεθος</a:t>
            </a:r>
            <a:r>
              <a:rPr lang="el-GR" sz="2600" dirty="0" smtClean="0">
                <a:solidFill>
                  <a:schemeClr val="bg1"/>
                </a:solidFill>
                <a:latin typeface="Comic Sans MS" pitchFamily="66" charset="0"/>
              </a:rPr>
              <a:t>), και έτσι χρησιμεύουν ως δείκτες-υπολογιστές τεράστιων (κοσμολογικών) αποστάσεων στο Σύμπαν.</a:t>
            </a:r>
            <a:br>
              <a:rPr lang="el-GR" sz="2600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l-GR" sz="2600" dirty="0" smtClean="0">
                <a:solidFill>
                  <a:schemeClr val="bg1"/>
                </a:solidFill>
                <a:latin typeface="Comic Sans MS" pitchFamily="66" charset="0"/>
              </a:rPr>
              <a:t>Αντίθετα, οι υπερκαινοφανείς Τύπου Ib και II έχουν ποικίλες απόλυτες λαμπρότητες, ανάλογα με τη μάζα του αστέρα που τους παράγει, του λεγόμενου </a:t>
            </a:r>
            <a:r>
              <a:rPr lang="el-GR" sz="2600" b="1" dirty="0" smtClean="0">
                <a:solidFill>
                  <a:schemeClr val="bg1"/>
                </a:solidFill>
                <a:latin typeface="Comic Sans MS" pitchFamily="66" charset="0"/>
              </a:rPr>
              <a:t>προγεννήτορα</a:t>
            </a:r>
            <a:r>
              <a:rPr lang="el-GR" sz="2600" dirty="0" smtClean="0">
                <a:solidFill>
                  <a:schemeClr val="bg1"/>
                </a:solidFill>
                <a:latin typeface="Comic Sans MS" pitchFamily="66" charset="0"/>
              </a:rPr>
              <a:t> (αστέρα).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3">
                    <a:lumMod val="75000"/>
                  </a:schemeClr>
                </a:solidFill>
              </a:rPr>
              <a:t>Επιπτώσεις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552" y="1196752"/>
            <a:ext cx="4038600" cy="4525963"/>
          </a:xfrm>
        </p:spPr>
        <p:txBody>
          <a:bodyPr>
            <a:noAutofit/>
          </a:bodyPr>
          <a:lstStyle/>
          <a:p>
            <a:r>
              <a:rPr lang="el-GR" sz="2200" dirty="0" smtClean="0">
                <a:solidFill>
                  <a:schemeClr val="bg1"/>
                </a:solidFill>
                <a:latin typeface="Comic Sans MS" pitchFamily="66" charset="0"/>
              </a:rPr>
              <a:t>Η έκρηξη υπερκαινοφανούς δημιουργεί ένα κύμα στον γύρω χώρο, αφήνοντας ένα είδος </a:t>
            </a:r>
            <a:r>
              <a:rPr lang="el-GR" sz="2200" dirty="0" smtClean="0">
                <a:solidFill>
                  <a:schemeClr val="bg1"/>
                </a:solidFill>
                <a:latin typeface="Comic Sans MS" pitchFamily="66" charset="0"/>
                <a:hlinkClick r:id="rId2" tooltip="Νεφέλωμα"/>
              </a:rPr>
              <a:t>νεφελώματος</a:t>
            </a:r>
            <a:r>
              <a:rPr lang="el-GR" sz="2200" dirty="0" smtClean="0">
                <a:solidFill>
                  <a:schemeClr val="bg1"/>
                </a:solidFill>
                <a:latin typeface="Comic Sans MS" pitchFamily="66" charset="0"/>
              </a:rPr>
              <a:t> που είναι γνωστό ως </a:t>
            </a:r>
            <a:r>
              <a:rPr lang="el-GR" sz="2200" dirty="0" smtClean="0">
                <a:solidFill>
                  <a:schemeClr val="bg1"/>
                </a:solidFill>
                <a:latin typeface="Comic Sans MS" pitchFamily="66" charset="0"/>
                <a:hlinkClick r:id="rId3" tooltip="Υπόλειμμα υπερκαινοφανούς (δεν έχει γραφτεί ακόμα)"/>
              </a:rPr>
              <a:t>υπόλειμμα υπερκαινοφανούς</a:t>
            </a:r>
            <a:r>
              <a:rPr lang="el-GR" sz="2200" dirty="0" smtClean="0">
                <a:solidFill>
                  <a:schemeClr val="bg1"/>
                </a:solidFill>
                <a:latin typeface="Comic Sans MS" pitchFamily="66" charset="0"/>
              </a:rPr>
              <a:t>. Οι εκρήξεις σουπερνόβα είναι η κύρια πηγή όλων των βαρύτερων του </a:t>
            </a:r>
            <a:r>
              <a:rPr lang="el-GR" sz="2200" dirty="0" smtClean="0">
                <a:solidFill>
                  <a:schemeClr val="bg1"/>
                </a:solidFill>
                <a:latin typeface="Comic Sans MS" pitchFamily="66" charset="0"/>
                <a:hlinkClick r:id="rId4" tooltip="Οξυγόνο"/>
              </a:rPr>
              <a:t>οξυγόνου</a:t>
            </a:r>
            <a:r>
              <a:rPr lang="el-GR" sz="2200" dirty="0" smtClean="0">
                <a:solidFill>
                  <a:schemeClr val="bg1"/>
                </a:solidFill>
                <a:latin typeface="Comic Sans MS" pitchFamily="66" charset="0"/>
              </a:rPr>
              <a:t> στοιχείων, και η μοναδική πηγή πολλών σημαντικών στοιχείων</a:t>
            </a:r>
            <a:endParaRPr lang="el-GR" sz="22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5" name="Content Placeholder 4" descr="!!!!!!!!!!!!!!!!!!!!!!!!!!!!!!!!!!!!!!!!!!!!!!!!!!!!!!!!!!!!!!!!!!!!!!!!!!!!!!!!!!!!!!!!!!!!!!!!!!!!!!!!!!!!!!!!!!!!!!!!!!.jpg"/>
          <p:cNvPicPr>
            <a:picLocks noGrp="1"/>
          </p:cNvPicPr>
          <p:nvPr>
            <p:ph sz="half" idx="2"/>
          </p:nvPr>
        </p:nvPicPr>
        <p:blipFill>
          <a:blip r:embed="rId5" cstate="print"/>
          <a:stretch>
            <a:fillRect/>
          </a:stretch>
        </p:blipFill>
        <p:spPr>
          <a:xfrm>
            <a:off x="4648200" y="2329972"/>
            <a:ext cx="4038600" cy="30664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r>
              <a:rPr lang="el-GR" sz="6000" dirty="0" smtClean="0">
                <a:solidFill>
                  <a:schemeClr val="accent3">
                    <a:lumMod val="75000"/>
                  </a:schemeClr>
                </a:solidFill>
              </a:rPr>
              <a:t>Αντιύλη</a:t>
            </a:r>
            <a:r>
              <a:rPr lang="el-GR" sz="6000" dirty="0" smtClean="0"/>
              <a:t/>
            </a:r>
            <a:br>
              <a:rPr lang="el-GR" sz="6000" dirty="0" smtClean="0"/>
            </a:br>
            <a:endParaRPr lang="el-GR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>
                <a:solidFill>
                  <a:schemeClr val="bg1"/>
                </a:solidFill>
                <a:latin typeface="Comic Sans MS" pitchFamily="66" charset="0"/>
              </a:rPr>
              <a:t>Η </a:t>
            </a:r>
            <a:r>
              <a:rPr lang="el-GR" b="1" dirty="0" smtClean="0">
                <a:solidFill>
                  <a:schemeClr val="bg1"/>
                </a:solidFill>
                <a:latin typeface="Comic Sans MS" pitchFamily="66" charset="0"/>
              </a:rPr>
              <a:t>αντιύλη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</a:rPr>
              <a:t> είναι η μορφή της 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  <a:hlinkClick r:id="rId2" tooltip="Ύλη"/>
              </a:rPr>
              <a:t>ύλης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</a:rPr>
              <a:t> που αποτελείται από τα 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  <a:hlinkClick r:id="rId3" tooltip="Αντισωματίδιο"/>
              </a:rPr>
              <a:t>αντισωματίδια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</a:rPr>
              <a:t> των σωματιδίων που συγκροτούν τη συνήθη ύλη. Για παράδειγμα, ένα άτομο αντι-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  <a:hlinkClick r:id="rId4" tooltip="Υδρογόνο"/>
              </a:rPr>
              <a:t>υδρογόνου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</a:rPr>
              <a:t> αποτελείται από ένα αρνητικά φορτισμένο 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  <a:hlinkClick r:id="rId5" tooltip="Αντιπρωτόνιο"/>
              </a:rPr>
              <a:t>αντιπρωτόνιο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</a:rPr>
              <a:t>, γύρω από το οποίο περιστρέφεται ένα θετικά φορτισμένο 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  <a:hlinkClick r:id="rId6" tooltip="Ποζιτρόνιο"/>
              </a:rPr>
              <a:t>ποζιτρόνιο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</a:rPr>
              <a:t>. Αν ένα σωματίδιο και ένα αντισωματίδιο έρθουν σε επαφή, και τα δύο καταστρέφονται και παράγεται 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  <a:hlinkClick r:id="rId7" tooltip="Ηλεκτρομαγνητική ακτινοβολία"/>
              </a:rPr>
              <a:t>ηλεκτρομαγνητική ακτινοβολία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</a:rPr>
              <a:t>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3">
                    <a:lumMod val="75000"/>
                  </a:schemeClr>
                </a:solidFill>
              </a:rPr>
              <a:t>Άτομα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accent3">
                    <a:lumMod val="75000"/>
                  </a:schemeClr>
                </a:solidFill>
              </a:rPr>
              <a:t>αντιυδρογόνου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chemeClr val="bg1"/>
                </a:solidFill>
                <a:latin typeface="Comic Sans MS" pitchFamily="66" charset="0"/>
              </a:rPr>
              <a:t>Άτομα 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</a:rPr>
              <a:t>αντιυδρογόνου δημιουργούνται, πολύ περιορισμένα σε αριθμό, σε εργαστήρια από τα τέλη του 20ού αιώνα, αλλά η διάρκεια ζωής τους είναι πολύ σύντομη και δεν μπορούν να διατηρηθούν. Επιπλέον, η δημιουργία τους απαιτεί πελώριους μηχανισμούς (επιταχυντή σωματιδίων) και τεράστιες ποσότητες ενέργειας, πολύ περισσότερη ενέργεια από αυτή που απελευθερώνει η εξαΰλωσή τους με την 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  <a:hlinkClick r:id="rId2" tooltip="Ύλη"/>
              </a:rPr>
              <a:t>ύλη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</a:rPr>
              <a:t>.</a:t>
            </a:r>
            <a:endParaRPr lang="el-GR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3">
                    <a:lumMod val="75000"/>
                  </a:schemeClr>
                </a:solidFill>
              </a:rPr>
              <a:t>Άτομα αντιυδρογόνου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pic>
        <p:nvPicPr>
          <p:cNvPr id="5" name="Content Placeholder 4" descr="Anti-Hydrogen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412776"/>
            <a:ext cx="4585415" cy="3240360"/>
          </a:xfrm>
        </p:spPr>
      </p:pic>
      <p:pic>
        <p:nvPicPr>
          <p:cNvPr id="6" name="Content Placeholder 5" descr="!!!!!!!!!!!!!!!!!!!!!!!!!!!!!!!!!!!!!!!!!!!!!!!!!!!!!!!!!!!!!!!!!!!!!!!!!!!!!!!!!!!!!!!!!!!!!!!!!!!!!!!.jpg"/>
          <p:cNvPicPr>
            <a:picLocks noGrp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8200" y="2727653"/>
            <a:ext cx="4038600" cy="22710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0" dirty="0" smtClean="0">
                <a:solidFill>
                  <a:schemeClr val="accent3">
                    <a:lumMod val="75000"/>
                  </a:schemeClr>
                </a:solidFill>
              </a:rPr>
              <a:t>Μαύρη τρύπα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pic>
        <p:nvPicPr>
          <p:cNvPr id="4" name="Content Placeholder 3" descr="https://upload.wikimedia.org/wikipedia/commons/thumb/d/d4/BlackHole.jpg/250px-BlackHole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1484784"/>
            <a:ext cx="5709592" cy="4747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83</TotalTime>
  <Words>240</Words>
  <Application>Microsoft Office PowerPoint</Application>
  <PresentationFormat>On-screen Show (4:3)</PresentationFormat>
  <Paragraphs>76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Apex</vt:lpstr>
      <vt:lpstr>Big bang theory</vt:lpstr>
      <vt:lpstr>Imagine dragons </vt:lpstr>
      <vt:lpstr>Υπερκαινοφανείς αστέρες </vt:lpstr>
      <vt:lpstr>Χαρακτηριστικά </vt:lpstr>
      <vt:lpstr>Επιπτώσεις </vt:lpstr>
      <vt:lpstr>Αντιύλη </vt:lpstr>
      <vt:lpstr>Άτομα αντιυδρογόνου </vt:lpstr>
      <vt:lpstr>Άτομα αντιυδρογόνου </vt:lpstr>
      <vt:lpstr>Μαύρη τρύπα </vt:lpstr>
      <vt:lpstr>Μαύρη τρύπα </vt:lpstr>
      <vt:lpstr>Παρατήρηση </vt:lpstr>
      <vt:lpstr>Σχηματισμός </vt:lpstr>
      <vt:lpstr>Θεωρία χορδών (θεώρια των πάντων) </vt:lpstr>
      <vt:lpstr> </vt:lpstr>
      <vt:lpstr>Επιτυχίες της θεωρίας υπερχορδών</vt:lpstr>
      <vt:lpstr>Θεωρίες Χορδών</vt:lpstr>
      <vt:lpstr>ΠΗΓΕΣ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Imagine dragons </dc:title>
  <dc:creator>anna</dc:creator>
  <cp:lastModifiedBy>anna</cp:lastModifiedBy>
  <cp:revision>12</cp:revision>
  <dcterms:created xsi:type="dcterms:W3CDTF">2016-01-27T18:21:47Z</dcterms:created>
  <dcterms:modified xsi:type="dcterms:W3CDTF">2016-01-27T19:45:12Z</dcterms:modified>
</cp:coreProperties>
</file>