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4" r:id="rId9"/>
    <p:sldId id="263" r:id="rId10"/>
    <p:sldId id="264" r:id="rId11"/>
    <p:sldId id="265" r:id="rId12"/>
    <p:sldId id="266" r:id="rId13"/>
    <p:sldId id="267" r:id="rId14"/>
    <p:sldId id="268" r:id="rId15"/>
    <p:sldId id="269" r:id="rId16"/>
    <p:sldId id="270" r:id="rId17"/>
    <p:sldId id="271" r:id="rId18"/>
    <p:sldId id="272" r:id="rId19"/>
    <p:sldId id="282" r:id="rId20"/>
    <p:sldId id="273" r:id="rId21"/>
    <p:sldId id="274" r:id="rId22"/>
    <p:sldId id="283" r:id="rId23"/>
    <p:sldId id="275" r:id="rId24"/>
    <p:sldId id="276" r:id="rId25"/>
    <p:sldId id="277" r:id="rId26"/>
    <p:sldId id="278" r:id="rId27"/>
    <p:sldId id="279" r:id="rId28"/>
    <p:sldId id="280" r:id="rId29"/>
    <p:sldId id="281"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8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98BFBFA4-0E8F-47A9-8F0F-45BD0C1F46E0}" type="datetimeFigureOut">
              <a:rPr lang="el-GR" smtClean="0"/>
              <a:t>16/3/2015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925BA0-7DAE-44B1-A5D4-469AE96AF917}" type="slidenum">
              <a:rPr lang="el-GR" smtClean="0"/>
              <a:t>‹#›</a:t>
            </a:fld>
            <a:endParaRPr lang="el-GR"/>
          </a:p>
        </p:txBody>
      </p:sp>
    </p:spTree>
    <p:extLst>
      <p:ext uri="{BB962C8B-B14F-4D97-AF65-F5344CB8AC3E}">
        <p14:creationId xmlns:p14="http://schemas.microsoft.com/office/powerpoint/2010/main" val="1856372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8BFBFA4-0E8F-47A9-8F0F-45BD0C1F46E0}" type="datetimeFigureOut">
              <a:rPr lang="el-GR" smtClean="0"/>
              <a:t>16/3/2015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925BA0-7DAE-44B1-A5D4-469AE96AF917}" type="slidenum">
              <a:rPr lang="el-GR" smtClean="0"/>
              <a:t>‹#›</a:t>
            </a:fld>
            <a:endParaRPr lang="el-GR"/>
          </a:p>
        </p:txBody>
      </p:sp>
    </p:spTree>
    <p:extLst>
      <p:ext uri="{BB962C8B-B14F-4D97-AF65-F5344CB8AC3E}">
        <p14:creationId xmlns:p14="http://schemas.microsoft.com/office/powerpoint/2010/main" val="110028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8BFBFA4-0E8F-47A9-8F0F-45BD0C1F46E0}" type="datetimeFigureOut">
              <a:rPr lang="el-GR" smtClean="0"/>
              <a:t>16/3/2015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925BA0-7DAE-44B1-A5D4-469AE96AF917}" type="slidenum">
              <a:rPr lang="el-GR" smtClean="0"/>
              <a:t>‹#›</a:t>
            </a:fld>
            <a:endParaRPr lang="el-GR"/>
          </a:p>
        </p:txBody>
      </p:sp>
    </p:spTree>
    <p:extLst>
      <p:ext uri="{BB962C8B-B14F-4D97-AF65-F5344CB8AC3E}">
        <p14:creationId xmlns:p14="http://schemas.microsoft.com/office/powerpoint/2010/main" val="3266948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8BFBFA4-0E8F-47A9-8F0F-45BD0C1F46E0}" type="datetimeFigureOut">
              <a:rPr lang="el-GR" smtClean="0"/>
              <a:t>16/3/2015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925BA0-7DAE-44B1-A5D4-469AE96AF917}" type="slidenum">
              <a:rPr lang="el-GR" smtClean="0"/>
              <a:t>‹#›</a:t>
            </a:fld>
            <a:endParaRPr lang="el-GR"/>
          </a:p>
        </p:txBody>
      </p:sp>
    </p:spTree>
    <p:extLst>
      <p:ext uri="{BB962C8B-B14F-4D97-AF65-F5344CB8AC3E}">
        <p14:creationId xmlns:p14="http://schemas.microsoft.com/office/powerpoint/2010/main" val="276361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BFBFA4-0E8F-47A9-8F0F-45BD0C1F46E0}" type="datetimeFigureOut">
              <a:rPr lang="el-GR" smtClean="0"/>
              <a:t>16/3/2015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925BA0-7DAE-44B1-A5D4-469AE96AF917}" type="slidenum">
              <a:rPr lang="el-GR" smtClean="0"/>
              <a:t>‹#›</a:t>
            </a:fld>
            <a:endParaRPr lang="el-GR"/>
          </a:p>
        </p:txBody>
      </p:sp>
    </p:spTree>
    <p:extLst>
      <p:ext uri="{BB962C8B-B14F-4D97-AF65-F5344CB8AC3E}">
        <p14:creationId xmlns:p14="http://schemas.microsoft.com/office/powerpoint/2010/main" val="252264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98BFBFA4-0E8F-47A9-8F0F-45BD0C1F46E0}" type="datetimeFigureOut">
              <a:rPr lang="el-GR" smtClean="0"/>
              <a:t>16/3/2015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9925BA0-7DAE-44B1-A5D4-469AE96AF917}" type="slidenum">
              <a:rPr lang="el-GR" smtClean="0"/>
              <a:t>‹#›</a:t>
            </a:fld>
            <a:endParaRPr lang="el-GR"/>
          </a:p>
        </p:txBody>
      </p:sp>
    </p:spTree>
    <p:extLst>
      <p:ext uri="{BB962C8B-B14F-4D97-AF65-F5344CB8AC3E}">
        <p14:creationId xmlns:p14="http://schemas.microsoft.com/office/powerpoint/2010/main" val="212059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98BFBFA4-0E8F-47A9-8F0F-45BD0C1F46E0}" type="datetimeFigureOut">
              <a:rPr lang="el-GR" smtClean="0"/>
              <a:t>16/3/2015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9925BA0-7DAE-44B1-A5D4-469AE96AF917}" type="slidenum">
              <a:rPr lang="el-GR" smtClean="0"/>
              <a:t>‹#›</a:t>
            </a:fld>
            <a:endParaRPr lang="el-GR"/>
          </a:p>
        </p:txBody>
      </p:sp>
    </p:spTree>
    <p:extLst>
      <p:ext uri="{BB962C8B-B14F-4D97-AF65-F5344CB8AC3E}">
        <p14:creationId xmlns:p14="http://schemas.microsoft.com/office/powerpoint/2010/main" val="45036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98BFBFA4-0E8F-47A9-8F0F-45BD0C1F46E0}" type="datetimeFigureOut">
              <a:rPr lang="el-GR" smtClean="0"/>
              <a:t>16/3/2015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9925BA0-7DAE-44B1-A5D4-469AE96AF917}" type="slidenum">
              <a:rPr lang="el-GR" smtClean="0"/>
              <a:t>‹#›</a:t>
            </a:fld>
            <a:endParaRPr lang="el-GR"/>
          </a:p>
        </p:txBody>
      </p:sp>
    </p:spTree>
    <p:extLst>
      <p:ext uri="{BB962C8B-B14F-4D97-AF65-F5344CB8AC3E}">
        <p14:creationId xmlns:p14="http://schemas.microsoft.com/office/powerpoint/2010/main" val="330680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FBFA4-0E8F-47A9-8F0F-45BD0C1F46E0}" type="datetimeFigureOut">
              <a:rPr lang="el-GR" smtClean="0"/>
              <a:t>16/3/2015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9925BA0-7DAE-44B1-A5D4-469AE96AF917}" type="slidenum">
              <a:rPr lang="el-GR" smtClean="0"/>
              <a:t>‹#›</a:t>
            </a:fld>
            <a:endParaRPr lang="el-GR"/>
          </a:p>
        </p:txBody>
      </p:sp>
    </p:spTree>
    <p:extLst>
      <p:ext uri="{BB962C8B-B14F-4D97-AF65-F5344CB8AC3E}">
        <p14:creationId xmlns:p14="http://schemas.microsoft.com/office/powerpoint/2010/main" val="40709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FBFA4-0E8F-47A9-8F0F-45BD0C1F46E0}" type="datetimeFigureOut">
              <a:rPr lang="el-GR" smtClean="0"/>
              <a:t>16/3/2015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9925BA0-7DAE-44B1-A5D4-469AE96AF917}" type="slidenum">
              <a:rPr lang="el-GR" smtClean="0"/>
              <a:t>‹#›</a:t>
            </a:fld>
            <a:endParaRPr lang="el-GR"/>
          </a:p>
        </p:txBody>
      </p:sp>
    </p:spTree>
    <p:extLst>
      <p:ext uri="{BB962C8B-B14F-4D97-AF65-F5344CB8AC3E}">
        <p14:creationId xmlns:p14="http://schemas.microsoft.com/office/powerpoint/2010/main" val="361140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FBFA4-0E8F-47A9-8F0F-45BD0C1F46E0}" type="datetimeFigureOut">
              <a:rPr lang="el-GR" smtClean="0"/>
              <a:t>16/3/2015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9925BA0-7DAE-44B1-A5D4-469AE96AF917}" type="slidenum">
              <a:rPr lang="el-GR" smtClean="0"/>
              <a:t>‹#›</a:t>
            </a:fld>
            <a:endParaRPr lang="el-GR"/>
          </a:p>
        </p:txBody>
      </p:sp>
    </p:spTree>
    <p:extLst>
      <p:ext uri="{BB962C8B-B14F-4D97-AF65-F5344CB8AC3E}">
        <p14:creationId xmlns:p14="http://schemas.microsoft.com/office/powerpoint/2010/main" val="283068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FBFA4-0E8F-47A9-8F0F-45BD0C1F46E0}" type="datetimeFigureOut">
              <a:rPr lang="el-GR" smtClean="0"/>
              <a:t>16/3/2015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25BA0-7DAE-44B1-A5D4-469AE96AF917}" type="slidenum">
              <a:rPr lang="el-GR" smtClean="0"/>
              <a:t>‹#›</a:t>
            </a:fld>
            <a:endParaRPr lang="el-GR"/>
          </a:p>
        </p:txBody>
      </p:sp>
    </p:spTree>
    <p:extLst>
      <p:ext uri="{BB962C8B-B14F-4D97-AF65-F5344CB8AC3E}">
        <p14:creationId xmlns:p14="http://schemas.microsoft.com/office/powerpoint/2010/main" val="2225737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subTitle" idx="1"/>
          </p:nvPr>
        </p:nvSpPr>
        <p:spPr>
          <a:xfrm>
            <a:off x="179512" y="188641"/>
            <a:ext cx="8817184" cy="6480720"/>
          </a:xfrm>
        </p:spPr>
        <p:txBody>
          <a:bodyPr/>
          <a:lstStyle/>
          <a:p>
            <a:endParaRPr lang="el-GR" dirty="0"/>
          </a:p>
        </p:txBody>
      </p:sp>
      <p:pic>
        <p:nvPicPr>
          <p:cNvPr id="5" name="Picture 4"/>
          <p:cNvPicPr/>
          <p:nvPr/>
        </p:nvPicPr>
        <p:blipFill>
          <a:blip r:embed="rId2"/>
          <a:stretch>
            <a:fillRect/>
          </a:stretch>
        </p:blipFill>
        <p:spPr>
          <a:xfrm>
            <a:off x="323528" y="332656"/>
            <a:ext cx="8673168" cy="6192688"/>
          </a:xfrm>
          <a:prstGeom prst="rect">
            <a:avLst/>
          </a:prstGeom>
          <a:ln>
            <a:noFill/>
          </a:ln>
        </p:spPr>
      </p:pic>
    </p:spTree>
    <p:extLst>
      <p:ext uri="{BB962C8B-B14F-4D97-AF65-F5344CB8AC3E}">
        <p14:creationId xmlns:p14="http://schemas.microsoft.com/office/powerpoint/2010/main" val="3081682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16632"/>
            <a:ext cx="7772400" cy="2880320"/>
          </a:xfrm>
        </p:spPr>
        <p:txBody>
          <a:bodyPr>
            <a:normAutofit fontScale="90000"/>
          </a:bodyPr>
          <a:lstStyle/>
          <a:p>
            <a:r>
              <a:rPr lang="el-GR" u="sng" dirty="0" smtClean="0">
                <a:solidFill>
                  <a:srgbClr val="9966CC"/>
                </a:solidFill>
                <a:latin typeface="Verdana"/>
              </a:rPr>
              <a:t>Οι δέκα μεγαλύτερες κρεμαστές γέφυρες του κόσμου με βάση το άνοιγμα</a:t>
            </a:r>
            <a:r>
              <a:rPr lang="el-GR" dirty="0" smtClean="0"/>
              <a:t/>
            </a:r>
            <a:br>
              <a:rPr lang="el-GR" dirty="0" smtClean="0"/>
            </a:br>
            <a:endParaRPr lang="el-GR" dirty="0"/>
          </a:p>
        </p:txBody>
      </p:sp>
      <p:sp>
        <p:nvSpPr>
          <p:cNvPr id="3" name="Subtitle 2"/>
          <p:cNvSpPr>
            <a:spLocks noGrp="1"/>
          </p:cNvSpPr>
          <p:nvPr>
            <p:ph type="subTitle" idx="1"/>
          </p:nvPr>
        </p:nvSpPr>
        <p:spPr>
          <a:xfrm>
            <a:off x="611560" y="2204864"/>
            <a:ext cx="8280920" cy="3433936"/>
          </a:xfrm>
        </p:spPr>
        <p:txBody>
          <a:bodyPr/>
          <a:lstStyle/>
          <a:p>
            <a:endParaRPr lang="el-GR" dirty="0"/>
          </a:p>
        </p:txBody>
      </p:sp>
      <p:pic>
        <p:nvPicPr>
          <p:cNvPr id="4" name="Picture 3"/>
          <p:cNvPicPr/>
          <p:nvPr/>
        </p:nvPicPr>
        <p:blipFill>
          <a:blip r:embed="rId2"/>
          <a:stretch>
            <a:fillRect/>
          </a:stretch>
        </p:blipFill>
        <p:spPr>
          <a:xfrm>
            <a:off x="288000" y="1656000"/>
            <a:ext cx="8856000" cy="5157376"/>
          </a:xfrm>
          <a:prstGeom prst="rect">
            <a:avLst/>
          </a:prstGeom>
          <a:ln>
            <a:noFill/>
          </a:ln>
        </p:spPr>
      </p:pic>
    </p:spTree>
    <p:extLst>
      <p:ext uri="{BB962C8B-B14F-4D97-AF65-F5344CB8AC3E}">
        <p14:creationId xmlns:p14="http://schemas.microsoft.com/office/powerpoint/2010/main" val="2710706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16632"/>
            <a:ext cx="7772400" cy="2088232"/>
          </a:xfrm>
        </p:spPr>
        <p:txBody>
          <a:bodyPr>
            <a:normAutofit fontScale="90000"/>
          </a:bodyPr>
          <a:lstStyle/>
          <a:p>
            <a:r>
              <a:rPr lang="en-GB" u="sng" dirty="0" smtClean="0">
                <a:solidFill>
                  <a:srgbClr val="9966CC"/>
                </a:solidFill>
                <a:latin typeface="Verdana"/>
              </a:rPr>
              <a:t>F-16 Fighting Falcon (</a:t>
            </a:r>
            <a:r>
              <a:rPr lang="el-GR" u="sng" dirty="0" smtClean="0">
                <a:solidFill>
                  <a:srgbClr val="9966CC"/>
                </a:solidFill>
                <a:latin typeface="Verdana"/>
              </a:rPr>
              <a:t>Μαχόμενο Γεράκι)</a:t>
            </a:r>
            <a:r>
              <a:rPr lang="el-GR" dirty="0" smtClean="0"/>
              <a:t/>
            </a:r>
            <a:br>
              <a:rPr lang="el-GR" dirty="0" smtClean="0"/>
            </a:br>
            <a:r>
              <a:rPr lang="el-GR" dirty="0" smtClean="0"/>
              <a:t/>
            </a:r>
            <a:br>
              <a:rPr lang="el-GR" dirty="0" smtClean="0"/>
            </a:br>
            <a:endParaRPr lang="el-GR" dirty="0"/>
          </a:p>
        </p:txBody>
      </p:sp>
      <p:sp>
        <p:nvSpPr>
          <p:cNvPr id="3" name="Subtitle 2"/>
          <p:cNvSpPr>
            <a:spLocks noGrp="1"/>
          </p:cNvSpPr>
          <p:nvPr>
            <p:ph type="subTitle" idx="1"/>
          </p:nvPr>
        </p:nvSpPr>
        <p:spPr>
          <a:xfrm>
            <a:off x="395536" y="1268760"/>
            <a:ext cx="8424936" cy="5544616"/>
          </a:xfrm>
        </p:spPr>
        <p:txBody>
          <a:bodyPr/>
          <a:lstStyle/>
          <a:p>
            <a:r>
              <a:rPr lang="el-GR" dirty="0">
                <a:solidFill>
                  <a:schemeClr val="tx1"/>
                </a:solidFill>
                <a:latin typeface="Verdana" panose="020B0604030504040204" pitchFamily="34" charset="0"/>
                <a:ea typeface="Verdana" panose="020B0604030504040204" pitchFamily="34" charset="0"/>
                <a:cs typeface="Verdana" panose="020B0604030504040204" pitchFamily="34" charset="0"/>
              </a:rPr>
              <a:t>Είναι ένα μοντέρνο μαχητικό αεροσκάφος κατασκευασμένο στις ΗΠΑ.</a:t>
            </a:r>
            <a:endParaRPr lang="el-GR"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l-GR" dirty="0">
                <a:solidFill>
                  <a:schemeClr val="tx1"/>
                </a:solidFill>
                <a:latin typeface="Verdana" panose="020B0604030504040204" pitchFamily="34" charset="0"/>
                <a:ea typeface="Verdana" panose="020B0604030504040204" pitchFamily="34" charset="0"/>
                <a:cs typeface="Verdana" panose="020B0604030504040204" pitchFamily="34" charset="0"/>
              </a:rPr>
              <a:t>Οι μεγάλες του δυνατότητες σε ταχύτητα, ευελιξία, ικανότητα στροφής και περιστροφής το κάνουν έναν από τους πιο δύσκολους αντιπάλους στον αέρα. Το F-16 κατασκευάστηκε από την General Dynamics.</a:t>
            </a:r>
            <a:endParaRPr lang="el-GR"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l-GR" dirty="0" smtClean="0"/>
          </a:p>
          <a:p>
            <a:endParaRPr lang="el-GR" dirty="0" smtClean="0"/>
          </a:p>
          <a:p>
            <a:endParaRPr lang="el-GR" dirty="0"/>
          </a:p>
        </p:txBody>
      </p:sp>
      <p:pic>
        <p:nvPicPr>
          <p:cNvPr id="4" name="Picture 3"/>
          <p:cNvPicPr/>
          <p:nvPr/>
        </p:nvPicPr>
        <p:blipFill>
          <a:blip r:embed="rId2"/>
          <a:stretch>
            <a:fillRect/>
          </a:stretch>
        </p:blipFill>
        <p:spPr>
          <a:xfrm>
            <a:off x="6516216" y="4710832"/>
            <a:ext cx="2604362" cy="1989360"/>
          </a:xfrm>
          <a:prstGeom prst="rect">
            <a:avLst/>
          </a:prstGeom>
          <a:ln>
            <a:noFill/>
          </a:ln>
        </p:spPr>
      </p:pic>
    </p:spTree>
    <p:extLst>
      <p:ext uri="{BB962C8B-B14F-4D97-AF65-F5344CB8AC3E}">
        <p14:creationId xmlns:p14="http://schemas.microsoft.com/office/powerpoint/2010/main" val="748315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9384"/>
            <a:ext cx="7772400" cy="2545520"/>
          </a:xfrm>
        </p:spPr>
        <p:txBody>
          <a:bodyPr>
            <a:normAutofit fontScale="90000"/>
          </a:bodyPr>
          <a:lstStyle/>
          <a:p>
            <a:r>
              <a:rPr lang="el-GR" b="1" dirty="0" smtClean="0">
                <a:solidFill>
                  <a:srgbClr val="C5000B"/>
                </a:solidFill>
                <a:latin typeface="Verdana"/>
              </a:rPr>
              <a:t>ΠΙΘΑΝΕΣ ΕΦΕΥΡΕΣΕΙΣ ΓΙΑ ΤΟ ΜΕΛΛΟΝ</a:t>
            </a:r>
            <a:r>
              <a:rPr lang="el-GR" dirty="0" smtClean="0"/>
              <a:t/>
            </a:r>
            <a:br>
              <a:rPr lang="el-GR" dirty="0" smtClean="0"/>
            </a:br>
            <a:r>
              <a:rPr lang="el-GR" dirty="0" smtClean="0"/>
              <a:t/>
            </a:r>
            <a:br>
              <a:rPr lang="el-GR" dirty="0" smtClean="0"/>
            </a:br>
            <a:endParaRPr lang="el-GR" dirty="0"/>
          </a:p>
        </p:txBody>
      </p:sp>
      <p:sp>
        <p:nvSpPr>
          <p:cNvPr id="3" name="Subtitle 2"/>
          <p:cNvSpPr>
            <a:spLocks noGrp="1"/>
          </p:cNvSpPr>
          <p:nvPr>
            <p:ph type="subTitle" idx="1"/>
          </p:nvPr>
        </p:nvSpPr>
        <p:spPr>
          <a:xfrm>
            <a:off x="611560" y="1196752"/>
            <a:ext cx="8064896" cy="5400600"/>
          </a:xfrm>
        </p:spPr>
        <p:txBody>
          <a:bodyPr>
            <a:normAutofit fontScale="77500" lnSpcReduction="20000"/>
          </a:bodyPr>
          <a:lstStyle/>
          <a:p>
            <a:r>
              <a:rPr lang="el-GR" u="sng" dirty="0" smtClean="0">
                <a:solidFill>
                  <a:srgbClr val="9966CC"/>
                </a:solidFill>
                <a:latin typeface="Verdana"/>
              </a:rPr>
              <a:t>Μηχανή του χρόνου</a:t>
            </a:r>
            <a:endParaRPr lang="el-GR" dirty="0" smtClean="0"/>
          </a:p>
          <a:p>
            <a:r>
              <a:rPr lang="el-GR" dirty="0">
                <a:solidFill>
                  <a:schemeClr val="tx1"/>
                </a:solidFill>
                <a:latin typeface="Verdana" panose="020B0604030504040204" pitchFamily="34" charset="0"/>
                <a:ea typeface="Verdana" panose="020B0604030504040204" pitchFamily="34" charset="0"/>
                <a:cs typeface="Verdana" panose="020B0604030504040204" pitchFamily="34" charset="0"/>
              </a:rPr>
              <a:t>Ισαάκ Νέυτων:«Ο απόλυτος, πραγματικός και μαθηματικός χρόνος, ρέει αδιατάρακτα χωρίς αναφορά σε οποιονδήποτε εξωτερικό παράγοντα»</a:t>
            </a:r>
            <a:endParaRPr lang="el-GR"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SzPct val="25000"/>
              <a:buFont typeface="StarSymbol"/>
              <a:buChar char=""/>
            </a:pPr>
            <a:r>
              <a:rPr lang="el-GR" dirty="0">
                <a:solidFill>
                  <a:schemeClr val="tx1"/>
                </a:solidFill>
                <a:latin typeface="Verdana" panose="020B0604030504040204" pitchFamily="34" charset="0"/>
                <a:ea typeface="Verdana" panose="020B0604030504040204" pitchFamily="34" charset="0"/>
                <a:cs typeface="Verdana" panose="020B0604030504040204" pitchFamily="34" charset="0"/>
              </a:rPr>
              <a:t>Διαίρεση του χρόνου σε τρία μέρη: το παρόν, το παρελθόν και το μέλλον.</a:t>
            </a:r>
            <a:endParaRPr lang="el-GR"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l-GR" dirty="0">
                <a:solidFill>
                  <a:schemeClr val="tx1"/>
                </a:solidFill>
                <a:latin typeface="Verdana" panose="020B0604030504040204" pitchFamily="34" charset="0"/>
                <a:ea typeface="Verdana" panose="020B0604030504040204" pitchFamily="34" charset="0"/>
                <a:cs typeface="Verdana" panose="020B0604030504040204" pitchFamily="34" charset="0"/>
              </a:rPr>
              <a:t>Στις αρχές του 20ου αιώνα έγινε σαφές ότι αυτή η θεώρηση του χρόνου δεν μπορούσε να είναι σωστή. Η αποκάλυψη των ατελειών στην κοινή μας αντίληψη περί χρόνου συνδέεται άμεσα με τον Άλμπερτ Αϊνστάιν και τη θεωρία της σχετικότητας,η οποία αφαίρεσε κάθε νόημα από την παγκόσμια διαίρεση του χρόνου σε παρελθόν, παρόν και μέλλον και έστρωσε το δρόμο για το ταξίδι στο χρόνο.</a:t>
            </a:r>
            <a:endParaRPr lang="el-GR"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l-GR" dirty="0" smtClean="0"/>
          </a:p>
          <a:p>
            <a:endParaRPr lang="el-GR" dirty="0" smtClean="0"/>
          </a:p>
          <a:p>
            <a:endParaRPr lang="el-GR" dirty="0"/>
          </a:p>
        </p:txBody>
      </p:sp>
    </p:spTree>
    <p:extLst>
      <p:ext uri="{BB962C8B-B14F-4D97-AF65-F5344CB8AC3E}">
        <p14:creationId xmlns:p14="http://schemas.microsoft.com/office/powerpoint/2010/main" val="2914084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0"/>
            <a:ext cx="8280920" cy="6336704"/>
          </a:xfrm>
        </p:spPr>
        <p:txBody>
          <a:bodyPr/>
          <a:lstStyle/>
          <a:p>
            <a:endParaRPr lang="el-GR" dirty="0"/>
          </a:p>
        </p:txBody>
      </p:sp>
      <p:pic>
        <p:nvPicPr>
          <p:cNvPr id="4" name="Picture 3"/>
          <p:cNvPicPr/>
          <p:nvPr/>
        </p:nvPicPr>
        <p:blipFill>
          <a:blip r:embed="rId2"/>
          <a:stretch>
            <a:fillRect/>
          </a:stretch>
        </p:blipFill>
        <p:spPr>
          <a:xfrm>
            <a:off x="827584" y="620688"/>
            <a:ext cx="7848872" cy="5328592"/>
          </a:xfrm>
          <a:prstGeom prst="rect">
            <a:avLst/>
          </a:prstGeom>
          <a:ln>
            <a:noFill/>
          </a:ln>
        </p:spPr>
      </p:pic>
    </p:spTree>
    <p:extLst>
      <p:ext uri="{BB962C8B-B14F-4D97-AF65-F5344CB8AC3E}">
        <p14:creationId xmlns:p14="http://schemas.microsoft.com/office/powerpoint/2010/main" val="3209488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1470025"/>
          </a:xfrm>
        </p:spPr>
        <p:txBody>
          <a:bodyPr/>
          <a:lstStyle/>
          <a:p>
            <a:r>
              <a:rPr lang="en-GB" u="sng" dirty="0" smtClean="0">
                <a:solidFill>
                  <a:srgbClr val="9966CC"/>
                </a:solidFill>
                <a:latin typeface="Verdana"/>
              </a:rPr>
              <a:t>T</a:t>
            </a:r>
            <a:r>
              <a:rPr lang="el-GR" u="sng" dirty="0" smtClean="0">
                <a:solidFill>
                  <a:srgbClr val="9966CC"/>
                </a:solidFill>
                <a:latin typeface="Verdana"/>
              </a:rPr>
              <a:t>ηλεμεταφορά</a:t>
            </a:r>
            <a:r>
              <a:rPr lang="el-GR" dirty="0" smtClean="0"/>
              <a:t/>
            </a:r>
            <a:br>
              <a:rPr lang="el-GR" dirty="0" smtClean="0"/>
            </a:br>
            <a:endParaRPr lang="el-GR" dirty="0"/>
          </a:p>
        </p:txBody>
      </p:sp>
      <p:sp>
        <p:nvSpPr>
          <p:cNvPr id="3" name="Subtitle 2"/>
          <p:cNvSpPr>
            <a:spLocks noGrp="1"/>
          </p:cNvSpPr>
          <p:nvPr>
            <p:ph type="subTitle" idx="1"/>
          </p:nvPr>
        </p:nvSpPr>
        <p:spPr>
          <a:xfrm>
            <a:off x="107504" y="836712"/>
            <a:ext cx="9036496" cy="6021288"/>
          </a:xfrm>
        </p:spPr>
        <p:txBody>
          <a:bodyPr/>
          <a:lstStyle/>
          <a:p>
            <a:r>
              <a:rPr lang="el-GR" dirty="0">
                <a:solidFill>
                  <a:schemeClr val="tx1"/>
                </a:solidFill>
                <a:latin typeface="Verdana" panose="020B0604030504040204" pitchFamily="34" charset="0"/>
                <a:ea typeface="Verdana" panose="020B0604030504040204" pitchFamily="34" charset="0"/>
                <a:cs typeface="Verdana" panose="020B0604030504040204" pitchFamily="34" charset="0"/>
              </a:rPr>
              <a:t>Ο αυστριακός φυσικός Anton Zeilinger κατάφερε για πρώτη φορά την εξαϋλωση ενός φωτονίου,την τηλεμεταφορά των πληροφοριών της δομής του και την ανασύστασή του σε άλλο τόπο.</a:t>
            </a:r>
            <a:endParaRPr lang="el-GR"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l-GR" dirty="0">
                <a:solidFill>
                  <a:schemeClr val="tx1"/>
                </a:solidFill>
                <a:latin typeface="Verdana" panose="020B0604030504040204" pitchFamily="34" charset="0"/>
                <a:ea typeface="Verdana" panose="020B0604030504040204" pitchFamily="34" charset="0"/>
                <a:cs typeface="Verdana" panose="020B0604030504040204" pitchFamily="34" charset="0"/>
              </a:rPr>
              <a:t>Ο φυσικός διευκρίνισε ότι “η ύλη δε μεταφέρεται ποτέ.Εκείνο που τηλεμεταφέρεται είναι οι πληροφορίες μέσω του συστήματος</a:t>
            </a:r>
            <a:r>
              <a:rPr lang="el-GR" dirty="0">
                <a:latin typeface="Verdana"/>
              </a:rPr>
              <a:t>.</a:t>
            </a:r>
            <a:endParaRPr lang="el-GR" dirty="0" smtClean="0"/>
          </a:p>
          <a:p>
            <a:endParaRPr lang="el-GR" dirty="0" smtClean="0"/>
          </a:p>
          <a:p>
            <a:endParaRPr lang="el-GR" dirty="0" smtClean="0"/>
          </a:p>
          <a:p>
            <a:endParaRPr lang="el-GR" dirty="0"/>
          </a:p>
        </p:txBody>
      </p:sp>
      <p:pic>
        <p:nvPicPr>
          <p:cNvPr id="4" name="Picture 3"/>
          <p:cNvPicPr/>
          <p:nvPr/>
        </p:nvPicPr>
        <p:blipFill>
          <a:blip r:embed="rId2"/>
          <a:stretch>
            <a:fillRect/>
          </a:stretch>
        </p:blipFill>
        <p:spPr>
          <a:xfrm>
            <a:off x="6804248" y="4869160"/>
            <a:ext cx="2232000" cy="1872208"/>
          </a:xfrm>
          <a:prstGeom prst="rect">
            <a:avLst/>
          </a:prstGeom>
          <a:ln>
            <a:noFill/>
          </a:ln>
        </p:spPr>
      </p:pic>
    </p:spTree>
    <p:extLst>
      <p:ext uri="{BB962C8B-B14F-4D97-AF65-F5344CB8AC3E}">
        <p14:creationId xmlns:p14="http://schemas.microsoft.com/office/powerpoint/2010/main" val="3416600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solidFill>
                  <a:srgbClr val="C5000B"/>
                </a:solidFill>
                <a:latin typeface="Verdana"/>
              </a:rPr>
              <a:t>Συγκρίσεις μέλλον-παρόν</a:t>
            </a:r>
            <a:r>
              <a:rPr lang="el-GR" dirty="0" smtClean="0"/>
              <a:t/>
            </a:r>
            <a:br>
              <a:rPr lang="el-GR" dirty="0" smtClean="0"/>
            </a:br>
            <a:endParaRPr lang="el-GR" dirty="0"/>
          </a:p>
        </p:txBody>
      </p:sp>
      <p:sp>
        <p:nvSpPr>
          <p:cNvPr id="3" name="Content Placeholder 2"/>
          <p:cNvSpPr>
            <a:spLocks noGrp="1"/>
          </p:cNvSpPr>
          <p:nvPr>
            <p:ph idx="1"/>
          </p:nvPr>
        </p:nvSpPr>
        <p:spPr>
          <a:xfrm>
            <a:off x="179512" y="908720"/>
            <a:ext cx="8805664" cy="5832648"/>
          </a:xfrm>
        </p:spPr>
        <p:txBody>
          <a:bodyPr/>
          <a:lstStyle/>
          <a:p>
            <a:r>
              <a:rPr lang="el-GR" u="sng" dirty="0" smtClean="0">
                <a:solidFill>
                  <a:srgbClr val="9966CC"/>
                </a:solidFill>
                <a:latin typeface="Verdana"/>
              </a:rPr>
              <a:t>Αερόπλοια</a:t>
            </a:r>
            <a:endParaRPr lang="el-GR" dirty="0" smtClean="0"/>
          </a:p>
          <a:p>
            <a:r>
              <a:rPr lang="el-GR" dirty="0">
                <a:latin typeface="Verdana"/>
              </a:rPr>
              <a:t>Τα αερόπλοια είναι μεσουράνησαν από το 1925 έως τις 6 Μαΐου 1937 οπότε και ανεφλέγη το Χίντεμπουργκ, το μεγαλύτερο και πιο πολυτελές αερόπλοιο της εποχής.</a:t>
            </a:r>
            <a:endParaRPr lang="el-GR" dirty="0" smtClean="0"/>
          </a:p>
          <a:p>
            <a:endParaRPr lang="el-GR" dirty="0" smtClean="0"/>
          </a:p>
          <a:p>
            <a:endParaRPr lang="el-GR" dirty="0"/>
          </a:p>
        </p:txBody>
      </p:sp>
      <p:pic>
        <p:nvPicPr>
          <p:cNvPr id="4" name="Picture 3"/>
          <p:cNvPicPr/>
          <p:nvPr/>
        </p:nvPicPr>
        <p:blipFill>
          <a:blip r:embed="rId2"/>
          <a:stretch>
            <a:fillRect/>
          </a:stretch>
        </p:blipFill>
        <p:spPr>
          <a:xfrm>
            <a:off x="395536" y="4149080"/>
            <a:ext cx="8424936" cy="2304000"/>
          </a:xfrm>
          <a:prstGeom prst="rect">
            <a:avLst/>
          </a:prstGeom>
          <a:ln>
            <a:noFill/>
          </a:ln>
        </p:spPr>
      </p:pic>
    </p:spTree>
    <p:extLst>
      <p:ext uri="{BB962C8B-B14F-4D97-AF65-F5344CB8AC3E}">
        <p14:creationId xmlns:p14="http://schemas.microsoft.com/office/powerpoint/2010/main" val="519864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568952" cy="6408712"/>
          </a:xfrm>
        </p:spPr>
        <p:txBody>
          <a:bodyPr>
            <a:normAutofit/>
          </a:bodyPr>
          <a:lstStyle/>
          <a:p>
            <a:r>
              <a:rPr lang="el-GR" dirty="0" smtClean="0">
                <a:latin typeface="Verdana"/>
              </a:rPr>
              <a:t>Το Αερόπλοιο ή Ζέππελιν είναι ένα είδος αεροπλάνου που σχεδίασε και κατασκεύασε ο Φέρντιναντ Φον Ζέππελιν. Η πρώτη πτήση του έγινε στις 20 Ιουλίου του 1900.</a:t>
            </a:r>
            <a:r>
              <a:rPr lang="el-GR" dirty="0" smtClean="0"/>
              <a:t/>
            </a:r>
            <a:br>
              <a:rPr lang="el-GR" dirty="0" smtClean="0"/>
            </a:br>
            <a:r>
              <a:rPr lang="el-GR" dirty="0" smtClean="0"/>
              <a:t/>
            </a:r>
            <a:br>
              <a:rPr lang="el-GR" dirty="0" smtClean="0"/>
            </a:br>
            <a:endParaRPr lang="el-GR" dirty="0"/>
          </a:p>
        </p:txBody>
      </p:sp>
      <p:pic>
        <p:nvPicPr>
          <p:cNvPr id="4" name="Content Placeholder 3"/>
          <p:cNvPicPr>
            <a:picLocks noGrp="1"/>
          </p:cNvPicPr>
          <p:nvPr>
            <p:ph idx="1"/>
          </p:nvPr>
        </p:nvPicPr>
        <p:blipFill>
          <a:blip r:embed="rId2"/>
          <a:stretch>
            <a:fillRect/>
          </a:stretch>
        </p:blipFill>
        <p:spPr>
          <a:xfrm>
            <a:off x="683568" y="3973512"/>
            <a:ext cx="8208911" cy="2695847"/>
          </a:xfrm>
          <a:prstGeom prst="rect">
            <a:avLst/>
          </a:prstGeom>
          <a:ln>
            <a:noFill/>
          </a:ln>
        </p:spPr>
      </p:pic>
    </p:spTree>
    <p:extLst>
      <p:ext uri="{BB962C8B-B14F-4D97-AF65-F5344CB8AC3E}">
        <p14:creationId xmlns:p14="http://schemas.microsoft.com/office/powerpoint/2010/main" val="1194549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70025"/>
          </a:xfrm>
        </p:spPr>
        <p:txBody>
          <a:bodyPr/>
          <a:lstStyle/>
          <a:p>
            <a:r>
              <a:rPr lang="el-GR" u="sng" dirty="0" smtClean="0">
                <a:solidFill>
                  <a:srgbClr val="9966CC"/>
                </a:solidFill>
                <a:latin typeface="Verdana"/>
              </a:rPr>
              <a:t>ΤΗΛΕΟΡΑΣΗ</a:t>
            </a:r>
            <a:r>
              <a:rPr lang="el-GR" dirty="0" smtClean="0"/>
              <a:t/>
            </a:r>
            <a:br>
              <a:rPr lang="el-GR" dirty="0" smtClean="0"/>
            </a:br>
            <a:endParaRPr lang="el-GR" dirty="0"/>
          </a:p>
        </p:txBody>
      </p:sp>
      <p:sp>
        <p:nvSpPr>
          <p:cNvPr id="3" name="Subtitle 2"/>
          <p:cNvSpPr>
            <a:spLocks noGrp="1"/>
          </p:cNvSpPr>
          <p:nvPr>
            <p:ph type="subTitle" idx="1"/>
          </p:nvPr>
        </p:nvSpPr>
        <p:spPr>
          <a:xfrm>
            <a:off x="72000" y="908720"/>
            <a:ext cx="8748472" cy="5832648"/>
          </a:xfrm>
        </p:spPr>
        <p:txBody>
          <a:bodyPr/>
          <a:lstStyle/>
          <a:p>
            <a:r>
              <a:rPr lang="el-GR" dirty="0">
                <a:solidFill>
                  <a:schemeClr val="tx1"/>
                </a:solidFill>
                <a:latin typeface="Verdana" panose="020B0604030504040204" pitchFamily="34" charset="0"/>
                <a:ea typeface="Verdana" panose="020B0604030504040204" pitchFamily="34" charset="0"/>
                <a:cs typeface="Verdana" panose="020B0604030504040204" pitchFamily="34" charset="0"/>
              </a:rPr>
              <a:t>Η συσκευή θα διαθέτει διάφανη οθόνη που θα «εξαφανίζεται» κατά την απενεργοποίησή της</a:t>
            </a:r>
            <a:endParaRPr lang="el-GR"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SzPct val="25000"/>
              <a:buFont typeface="StarSymbol"/>
              <a:buChar char=""/>
            </a:pPr>
            <a:r>
              <a:rPr lang="el-GR" dirty="0">
                <a:solidFill>
                  <a:schemeClr val="tx1"/>
                </a:solidFill>
                <a:latin typeface="Verdana" panose="020B0604030504040204" pitchFamily="34" charset="0"/>
                <a:ea typeface="Verdana" panose="020B0604030504040204" pitchFamily="34" charset="0"/>
                <a:cs typeface="Verdana" panose="020B0604030504040204" pitchFamily="34" charset="0"/>
              </a:rPr>
              <a:t>Aνήκει στον Μάκλ Φρίμπε και στην εταιρεία Loewe.</a:t>
            </a:r>
            <a:endParaRPr lang="el-GR"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l-GR" dirty="0" smtClean="0"/>
          </a:p>
          <a:p>
            <a:endParaRPr lang="el-GR" dirty="0" smtClean="0"/>
          </a:p>
          <a:p>
            <a:endParaRPr lang="el-GR" dirty="0"/>
          </a:p>
        </p:txBody>
      </p:sp>
      <p:pic>
        <p:nvPicPr>
          <p:cNvPr id="4" name="Picture 3"/>
          <p:cNvPicPr/>
          <p:nvPr/>
        </p:nvPicPr>
        <p:blipFill>
          <a:blip r:embed="rId2"/>
          <a:stretch>
            <a:fillRect/>
          </a:stretch>
        </p:blipFill>
        <p:spPr>
          <a:xfrm>
            <a:off x="72000" y="3501008"/>
            <a:ext cx="4067952" cy="3168352"/>
          </a:xfrm>
          <a:prstGeom prst="rect">
            <a:avLst/>
          </a:prstGeom>
          <a:ln>
            <a:noFill/>
          </a:ln>
        </p:spPr>
      </p:pic>
      <p:pic>
        <p:nvPicPr>
          <p:cNvPr id="5" name="Picture 4"/>
          <p:cNvPicPr/>
          <p:nvPr/>
        </p:nvPicPr>
        <p:blipFill>
          <a:blip r:embed="rId3"/>
          <a:stretch>
            <a:fillRect/>
          </a:stretch>
        </p:blipFill>
        <p:spPr>
          <a:xfrm>
            <a:off x="4105635" y="3475994"/>
            <a:ext cx="4465800" cy="3167268"/>
          </a:xfrm>
          <a:prstGeom prst="rect">
            <a:avLst/>
          </a:prstGeom>
          <a:ln>
            <a:noFill/>
          </a:ln>
        </p:spPr>
      </p:pic>
    </p:spTree>
    <p:extLst>
      <p:ext uri="{BB962C8B-B14F-4D97-AF65-F5344CB8AC3E}">
        <p14:creationId xmlns:p14="http://schemas.microsoft.com/office/powerpoint/2010/main" val="1493003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4624"/>
            <a:ext cx="7776864" cy="6552728"/>
          </a:xfrm>
        </p:spPr>
        <p:txBody>
          <a:bodyPr>
            <a:noAutofit/>
          </a:bodyPr>
          <a:lstStyle/>
          <a:p>
            <a:r>
              <a:rPr lang="el-GR" sz="4800" dirty="0" smtClean="0">
                <a:latin typeface="Verdana" pitchFamily="34" charset="0"/>
                <a:ea typeface="Verdana" pitchFamily="34" charset="0"/>
                <a:cs typeface="Verdana" pitchFamily="34" charset="0"/>
              </a:rPr>
              <a:t>Η τηλεόραση είναι ένα σύστημα τηλεπικοινωνίας που χρησιμεύει στη μετάδοση και λήψη κινούμενων εικόνων και ήχου εξ αποστάσεως.</a:t>
            </a:r>
            <a:br>
              <a:rPr lang="el-GR" sz="4800" dirty="0" smtClean="0">
                <a:latin typeface="Verdana" pitchFamily="34" charset="0"/>
                <a:ea typeface="Verdana" pitchFamily="34" charset="0"/>
                <a:cs typeface="Verdana" pitchFamily="34" charset="0"/>
              </a:rPr>
            </a:br>
            <a:r>
              <a:rPr lang="el-GR" sz="4800" dirty="0" smtClean="0">
                <a:latin typeface="Verdana" pitchFamily="34" charset="0"/>
                <a:ea typeface="Verdana" pitchFamily="34" charset="0"/>
                <a:cs typeface="Verdana" pitchFamily="34" charset="0"/>
              </a:rPr>
              <a:t/>
            </a:r>
            <a:br>
              <a:rPr lang="el-GR" sz="4800" dirty="0" smtClean="0">
                <a:latin typeface="Verdana" pitchFamily="34" charset="0"/>
                <a:ea typeface="Verdana" pitchFamily="34" charset="0"/>
                <a:cs typeface="Verdana" pitchFamily="34" charset="0"/>
              </a:rPr>
            </a:br>
            <a:endParaRPr lang="el-GR" sz="4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120424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0666"/>
          </a:xfrm>
        </p:spPr>
        <p:txBody>
          <a:bodyPr>
            <a:normAutofit fontScale="90000"/>
          </a:bodyPr>
          <a:lstStyle/>
          <a:p>
            <a:r>
              <a:rPr lang="el-GR" dirty="0">
                <a:latin typeface="Verdana" panose="020B0604030504040204" pitchFamily="34" charset="0"/>
                <a:ea typeface="Verdana" panose="020B0604030504040204" pitchFamily="34" charset="0"/>
                <a:cs typeface="Verdana" panose="020B0604030504040204" pitchFamily="34" charset="0"/>
              </a:rPr>
              <a:t>Η ασύρματη λήψη γίνεται με δύο τρόπους: Ο ένας τρόπος είναι η λήψη με κεραία στραμμένη σε κάποιο επίγειο σταθμό εκπομπής. </a:t>
            </a:r>
            <a:br>
              <a:rPr lang="el-GR" dirty="0">
                <a:latin typeface="Verdana" panose="020B0604030504040204" pitchFamily="34" charset="0"/>
                <a:ea typeface="Verdana" panose="020B0604030504040204" pitchFamily="34" charset="0"/>
                <a:cs typeface="Verdana" panose="020B0604030504040204" pitchFamily="34" charset="0"/>
              </a:rPr>
            </a:br>
            <a:r>
              <a:rPr lang="el-GR" dirty="0">
                <a:latin typeface="Verdana" panose="020B0604030504040204" pitchFamily="34" charset="0"/>
                <a:ea typeface="Verdana" panose="020B0604030504040204" pitchFamily="34" charset="0"/>
                <a:cs typeface="Verdana" panose="020B0604030504040204" pitchFamily="34" charset="0"/>
              </a:rPr>
              <a:t>Ο δεύτερος τρόπος είναι η λήψη από δορυφόρο μέσω δορυφορικής κεραίας (πιάτο) και ειδικού δέκτη</a:t>
            </a:r>
            <a:endParaRPr lang="en-US" dirty="0"/>
          </a:p>
        </p:txBody>
      </p:sp>
      <p:pic>
        <p:nvPicPr>
          <p:cNvPr id="3" name="Picture 2"/>
          <p:cNvPicPr/>
          <p:nvPr/>
        </p:nvPicPr>
        <p:blipFill>
          <a:blip r:embed="rId2"/>
          <a:stretch>
            <a:fillRect/>
          </a:stretch>
        </p:blipFill>
        <p:spPr>
          <a:xfrm>
            <a:off x="6953147" y="4955633"/>
            <a:ext cx="2160000" cy="1869488"/>
          </a:xfrm>
          <a:prstGeom prst="rect">
            <a:avLst/>
          </a:prstGeom>
          <a:ln>
            <a:noFill/>
          </a:ln>
        </p:spPr>
      </p:pic>
    </p:spTree>
    <p:extLst>
      <p:ext uri="{BB962C8B-B14F-4D97-AF65-F5344CB8AC3E}">
        <p14:creationId xmlns:p14="http://schemas.microsoft.com/office/powerpoint/2010/main" val="3675245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424936" cy="1800200"/>
          </a:xfrm>
        </p:spPr>
        <p:txBody>
          <a:bodyPr>
            <a:normAutofit fontScale="90000"/>
          </a:bodyPr>
          <a:lstStyle/>
          <a:p>
            <a:r>
              <a:rPr lang="el-GR" sz="4000" b="1" dirty="0" smtClean="0">
                <a:solidFill>
                  <a:srgbClr val="C5000B"/>
                </a:solidFill>
                <a:latin typeface="Verdana"/>
              </a:rPr>
              <a:t>Επίδραση στη ζωή του ανθρώπου</a:t>
            </a:r>
            <a:r>
              <a:rPr lang="el-GR" dirty="0" smtClean="0"/>
              <a:t/>
            </a:r>
            <a:br>
              <a:rPr lang="el-GR" dirty="0" smtClean="0"/>
            </a:br>
            <a:endParaRPr lang="el-GR" dirty="0"/>
          </a:p>
        </p:txBody>
      </p:sp>
      <p:sp>
        <p:nvSpPr>
          <p:cNvPr id="3" name="Content Placeholder 2"/>
          <p:cNvSpPr>
            <a:spLocks noGrp="1"/>
          </p:cNvSpPr>
          <p:nvPr>
            <p:ph idx="1"/>
          </p:nvPr>
        </p:nvSpPr>
        <p:spPr>
          <a:xfrm>
            <a:off x="457200" y="1484784"/>
            <a:ext cx="8229600" cy="4641379"/>
          </a:xfrm>
        </p:spPr>
        <p:txBody>
          <a:bodyPr/>
          <a:lstStyle/>
          <a:p>
            <a:r>
              <a:rPr lang="el-GR" dirty="0">
                <a:latin typeface="Verdana"/>
              </a:rPr>
              <a:t>Ζούμε σε μια εποχή που τα πάντα γύρω μας αλλάζουν. Αντιλαμβανόμαστε ότι αυτό έχει να κάνει με τον αυξανόμενο ρυθμό της τεχνολογίας,τις νέες εφευρέσεις, τις νέες επινοήσεις.</a:t>
            </a:r>
            <a:r>
              <a:rPr lang="el-GR" dirty="0">
                <a:latin typeface="Verdana"/>
                <a:ea typeface="Microsoft YaHei"/>
              </a:rPr>
              <a:t>Ολοένα και περισσότερο ο σύγχρονος άνθρωπος </a:t>
            </a:r>
            <a:r>
              <a:rPr lang="el-GR" dirty="0">
                <a:latin typeface="Verdana"/>
              </a:rPr>
              <a:t>διαμορφώνει τη ζωή του μέσα από τη χρήση νέων τεχνολογιών. </a:t>
            </a:r>
            <a:endParaRPr lang="el-GR" dirty="0" smtClean="0"/>
          </a:p>
          <a:p>
            <a:endParaRPr lang="el-GR" dirty="0"/>
          </a:p>
        </p:txBody>
      </p:sp>
    </p:spTree>
    <p:extLst>
      <p:ext uri="{BB962C8B-B14F-4D97-AF65-F5344CB8AC3E}">
        <p14:creationId xmlns:p14="http://schemas.microsoft.com/office/powerpoint/2010/main" val="713613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8640"/>
            <a:ext cx="7772400" cy="1470025"/>
          </a:xfrm>
        </p:spPr>
        <p:txBody>
          <a:bodyPr/>
          <a:lstStyle/>
          <a:p>
            <a:r>
              <a:rPr lang="el-GR" b="1" dirty="0" smtClean="0">
                <a:solidFill>
                  <a:srgbClr val="C5000B"/>
                </a:solidFill>
                <a:latin typeface="Verdana"/>
              </a:rPr>
              <a:t>Διάσημοι επιστήμονες</a:t>
            </a:r>
            <a:r>
              <a:rPr lang="el-GR" dirty="0" smtClean="0"/>
              <a:t/>
            </a:r>
            <a:br>
              <a:rPr lang="el-GR" dirty="0" smtClean="0"/>
            </a:br>
            <a:endParaRPr lang="el-GR" dirty="0"/>
          </a:p>
        </p:txBody>
      </p:sp>
      <p:sp>
        <p:nvSpPr>
          <p:cNvPr id="3" name="Subtitle 2"/>
          <p:cNvSpPr>
            <a:spLocks noGrp="1"/>
          </p:cNvSpPr>
          <p:nvPr>
            <p:ph type="subTitle" idx="1"/>
          </p:nvPr>
        </p:nvSpPr>
        <p:spPr>
          <a:xfrm>
            <a:off x="179512" y="908720"/>
            <a:ext cx="8856984" cy="5904656"/>
          </a:xfrm>
        </p:spPr>
        <p:txBody>
          <a:bodyPr/>
          <a:lstStyle/>
          <a:p>
            <a:r>
              <a:rPr lang="el-GR" u="sng" dirty="0" smtClean="0">
                <a:solidFill>
                  <a:srgbClr val="9966CC"/>
                </a:solidFill>
                <a:latin typeface="Verdana"/>
              </a:rPr>
              <a:t>Ο Αλεξάντερ Γκράχαμ Μπελ</a:t>
            </a:r>
            <a:endParaRPr lang="el-GR" dirty="0" smtClean="0"/>
          </a:p>
          <a:p>
            <a:pPr>
              <a:buSzPct val="25000"/>
              <a:buFont typeface="StarSymbol"/>
              <a:buChar char=""/>
            </a:pPr>
            <a:r>
              <a:rPr lang="el-GR" dirty="0">
                <a:solidFill>
                  <a:schemeClr val="tx1"/>
                </a:solidFill>
                <a:latin typeface="Verdana" panose="020B0604030504040204" pitchFamily="34" charset="0"/>
                <a:ea typeface="Verdana" panose="020B0604030504040204" pitchFamily="34" charset="0"/>
                <a:cs typeface="Verdana" panose="020B0604030504040204" pitchFamily="34" charset="0"/>
              </a:rPr>
              <a:t>Γεννήθηκε στο Εδιμβούργο στις 3 Μαρτίου 1847-2 Αυγούστου 1922</a:t>
            </a:r>
            <a:endParaRPr lang="el-GR"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SzPct val="25000"/>
              <a:buFont typeface="StarSymbol"/>
              <a:buChar char=""/>
            </a:pPr>
            <a:r>
              <a:rPr lang="el-GR" dirty="0">
                <a:solidFill>
                  <a:schemeClr val="tx1"/>
                </a:solidFill>
                <a:latin typeface="Verdana" panose="020B0604030504040204" pitchFamily="34" charset="0"/>
                <a:ea typeface="Verdana" panose="020B0604030504040204" pitchFamily="34" charset="0"/>
                <a:cs typeface="Verdana" panose="020B0604030504040204" pitchFamily="34" charset="0"/>
              </a:rPr>
              <a:t>Παρακολούθησε μαθήματα στο βασιλικό γυμνάσιο του Εδιμβούργου και στη συνέχεια σπούδασε στο Πανεπιστήμιο του Εδομβούργου και στο Πανεπιστημιακό κολέγιο του Λονδίνου.</a:t>
            </a:r>
            <a:endParaRPr lang="el-GR"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SzPct val="25000"/>
              <a:buFont typeface="StarSymbol"/>
              <a:buChar char=""/>
            </a:pPr>
            <a:r>
              <a:rPr lang="el-GR" dirty="0">
                <a:solidFill>
                  <a:schemeClr val="tx1"/>
                </a:solidFill>
                <a:latin typeface="Verdana" panose="020B0604030504040204" pitchFamily="34" charset="0"/>
                <a:ea typeface="Verdana" panose="020B0604030504040204" pitchFamily="34" charset="0"/>
                <a:cs typeface="Verdana" panose="020B0604030504040204" pitchFamily="34" charset="0"/>
              </a:rPr>
              <a:t>Τον Απρίλιο του 1903 ο Μπελ ανακάλυψε τον πολλαπλό τηλέγραφο.</a:t>
            </a:r>
            <a:endParaRPr lang="el-GR"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l-GR"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l-GR" dirty="0" smtClean="0"/>
          </a:p>
          <a:p>
            <a:endParaRPr lang="el-GR" dirty="0" smtClean="0"/>
          </a:p>
          <a:p>
            <a:endParaRPr lang="el-GR" dirty="0" smtClean="0"/>
          </a:p>
          <a:p>
            <a:endParaRPr lang="el-GR" dirty="0"/>
          </a:p>
        </p:txBody>
      </p:sp>
    </p:spTree>
    <p:extLst>
      <p:ext uri="{BB962C8B-B14F-4D97-AF65-F5344CB8AC3E}">
        <p14:creationId xmlns:p14="http://schemas.microsoft.com/office/powerpoint/2010/main" val="424046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7772400" cy="6480720"/>
          </a:xfrm>
        </p:spPr>
        <p:txBody>
          <a:bodyPr>
            <a:normAutofit fontScale="90000"/>
          </a:bodyPr>
          <a:lstStyle/>
          <a:p>
            <a:r>
              <a:rPr lang="el-GR" dirty="0" smtClean="0">
                <a:latin typeface="Verdana"/>
              </a:rPr>
              <a:t>Στις 7 Μαρτίου του 1876 το Γραφείο Ευρεσιτεχνίας των Η.Π.Α έδωσε στον Μπελ το σχετικό δίπλωμα που κατοχύρωνε τη συσκευή που μεταδίδει τον ήχο και τη φωνή τηλεγραφικώς.</a:t>
            </a:r>
            <a:r>
              <a:rPr lang="el-GR" dirty="0" smtClean="0"/>
              <a:t/>
            </a:r>
            <a:br>
              <a:rPr lang="el-GR" dirty="0" smtClean="0"/>
            </a:br>
            <a:r>
              <a:rPr lang="el-GR" dirty="0" smtClean="0"/>
              <a:t/>
            </a:r>
            <a:br>
              <a:rPr lang="el-GR" dirty="0" smtClean="0"/>
            </a:br>
            <a:endParaRPr lang="el-GR" dirty="0"/>
          </a:p>
        </p:txBody>
      </p:sp>
      <p:sp>
        <p:nvSpPr>
          <p:cNvPr id="3" name="Subtitle 2"/>
          <p:cNvSpPr>
            <a:spLocks noGrp="1"/>
          </p:cNvSpPr>
          <p:nvPr>
            <p:ph type="subTitle" idx="1"/>
          </p:nvPr>
        </p:nvSpPr>
        <p:spPr>
          <a:xfrm>
            <a:off x="107504" y="3140968"/>
            <a:ext cx="8928992" cy="3600400"/>
          </a:xfrm>
        </p:spPr>
        <p:txBody>
          <a:bodyPr/>
          <a:lstStyle/>
          <a:p>
            <a:endParaRPr lang="el-GR" dirty="0" smtClean="0"/>
          </a:p>
          <a:p>
            <a:endParaRPr lang="el-GR" dirty="0"/>
          </a:p>
        </p:txBody>
      </p:sp>
    </p:spTree>
    <p:extLst>
      <p:ext uri="{BB962C8B-B14F-4D97-AF65-F5344CB8AC3E}">
        <p14:creationId xmlns:p14="http://schemas.microsoft.com/office/powerpoint/2010/main" val="1488225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lstStyle/>
          <a:p>
            <a:r>
              <a:rPr lang="el-GR" dirty="0">
                <a:latin typeface="Verdana" panose="020B0604030504040204" pitchFamily="34" charset="0"/>
                <a:ea typeface="Verdana" panose="020B0604030504040204" pitchFamily="34" charset="0"/>
                <a:cs typeface="Verdana" panose="020B0604030504040204" pitchFamily="34" charset="0"/>
              </a:rPr>
              <a:t>Το 1880 το έργο του και οι εφευρέσεις του γίνονται γνωστές στην Ευρώπη και η Γαλλία τον τιμά με το ειδικό βραβείο. Πέθανε στις 2 Αυγούστου του 1922 στο Κέιπ Μπρίτον Άιλαντ, στη Νέα Σκωτία του Καναδά.</a:t>
            </a:r>
            <a:br>
              <a:rPr lang="el-GR" dirty="0">
                <a:latin typeface="Verdana" panose="020B0604030504040204" pitchFamily="34" charset="0"/>
                <a:ea typeface="Verdana" panose="020B0604030504040204" pitchFamily="34" charset="0"/>
                <a:cs typeface="Verdana" panose="020B0604030504040204" pitchFamily="34" charset="0"/>
              </a:rPr>
            </a:br>
            <a:endParaRPr lang="en-US" dirty="0"/>
          </a:p>
        </p:txBody>
      </p:sp>
    </p:spTree>
    <p:extLst>
      <p:ext uri="{BB962C8B-B14F-4D97-AF65-F5344CB8AC3E}">
        <p14:creationId xmlns:p14="http://schemas.microsoft.com/office/powerpoint/2010/main" val="1210770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971600" y="764704"/>
            <a:ext cx="7776864" cy="5688632"/>
          </a:xfrm>
          <a:prstGeom prst="rect">
            <a:avLst/>
          </a:prstGeom>
          <a:ln>
            <a:noFill/>
          </a:ln>
        </p:spPr>
      </p:pic>
    </p:spTree>
    <p:extLst>
      <p:ext uri="{BB962C8B-B14F-4D97-AF65-F5344CB8AC3E}">
        <p14:creationId xmlns:p14="http://schemas.microsoft.com/office/powerpoint/2010/main" val="3958563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u="sng" dirty="0" smtClean="0">
                <a:solidFill>
                  <a:srgbClr val="9966CC"/>
                </a:solidFill>
                <a:latin typeface="Verdana"/>
              </a:rPr>
              <a:t>Ο Νίκολα Τέσλα</a:t>
            </a:r>
            <a:r>
              <a:rPr lang="el-GR" dirty="0" smtClean="0"/>
              <a:t/>
            </a:r>
            <a:br>
              <a:rPr lang="el-GR" dirty="0" smtClean="0"/>
            </a:br>
            <a:endParaRPr lang="el-GR" dirty="0"/>
          </a:p>
        </p:txBody>
      </p:sp>
      <p:sp>
        <p:nvSpPr>
          <p:cNvPr id="3" name="Content Placeholder 2"/>
          <p:cNvSpPr>
            <a:spLocks noGrp="1"/>
          </p:cNvSpPr>
          <p:nvPr>
            <p:ph idx="1"/>
          </p:nvPr>
        </p:nvSpPr>
        <p:spPr>
          <a:xfrm>
            <a:off x="251520" y="908720"/>
            <a:ext cx="8784976" cy="5904656"/>
          </a:xfrm>
        </p:spPr>
        <p:txBody>
          <a:bodyPr/>
          <a:lstStyle/>
          <a:p>
            <a:pPr>
              <a:buSzPct val="25000"/>
              <a:buFont typeface="StarSymbol"/>
              <a:buChar char=""/>
            </a:pPr>
            <a:r>
              <a:rPr lang="el-GR" dirty="0">
                <a:latin typeface="Verdana"/>
              </a:rPr>
              <a:t>Γεννήθηκε στο Σμίλιαν 10 Ιουλίου 1856-7 Ιανουαρίου 1943</a:t>
            </a:r>
            <a:endParaRPr lang="el-GR" dirty="0" smtClean="0"/>
          </a:p>
          <a:p>
            <a:pPr>
              <a:buSzPct val="25000"/>
              <a:buFont typeface="StarSymbol"/>
              <a:buChar char=""/>
            </a:pPr>
            <a:r>
              <a:rPr lang="el-GR" dirty="0">
                <a:latin typeface="Verdana"/>
              </a:rPr>
              <a:t>Ήταν Σέρβοκροάτη, εφευρέτης, μηχανολόγος, ηλεκτρολόγος μηχανικός, και ένας από τους σημαντικότερους φυσικούς στην ιστορία της επιστήμης.</a:t>
            </a:r>
            <a:endParaRPr lang="el-GR" dirty="0" smtClean="0"/>
          </a:p>
          <a:p>
            <a:pPr>
              <a:buSzPct val="25000"/>
              <a:buFont typeface="StarSymbol"/>
              <a:buChar char=""/>
            </a:pPr>
            <a:r>
              <a:rPr lang="el-GR" dirty="0">
                <a:latin typeface="Verdana"/>
              </a:rPr>
              <a:t>Το 1863 μετακόμισε με τους γονείς του στο Γκόσπιτς όπου ο Νίκολα έλαβε τη βασική εκπαίδευση και έμαθε τη γερμανική γλώσσα.</a:t>
            </a:r>
            <a:endParaRPr lang="el-GR" dirty="0" smtClean="0"/>
          </a:p>
          <a:p>
            <a:endParaRPr lang="el-GR" dirty="0" smtClean="0"/>
          </a:p>
          <a:p>
            <a:endParaRPr lang="el-GR" dirty="0" smtClean="0"/>
          </a:p>
          <a:p>
            <a:endParaRPr lang="el-GR" dirty="0" smtClean="0"/>
          </a:p>
          <a:p>
            <a:endParaRPr lang="el-GR" dirty="0"/>
          </a:p>
        </p:txBody>
      </p:sp>
    </p:spTree>
    <p:extLst>
      <p:ext uri="{BB962C8B-B14F-4D97-AF65-F5344CB8AC3E}">
        <p14:creationId xmlns:p14="http://schemas.microsoft.com/office/powerpoint/2010/main" val="2085725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32656"/>
            <a:ext cx="7772400" cy="6120679"/>
          </a:xfrm>
        </p:spPr>
        <p:txBody>
          <a:bodyPr>
            <a:normAutofit/>
          </a:bodyPr>
          <a:lstStyle/>
          <a:p>
            <a:r>
              <a:rPr lang="el-GR" sz="3600" dirty="0" smtClean="0">
                <a:latin typeface="Verdana"/>
              </a:rPr>
              <a:t>Το 1870 συνέχισε την εκπαίδευση του μέχρι το 1873 στο Real Gymnasium</a:t>
            </a:r>
            <a:r>
              <a:rPr lang="el-GR" dirty="0" smtClean="0"/>
              <a:t/>
            </a:r>
            <a:br>
              <a:rPr lang="el-GR" dirty="0" smtClean="0"/>
            </a:br>
            <a:endParaRPr lang="el-GR" dirty="0"/>
          </a:p>
        </p:txBody>
      </p:sp>
    </p:spTree>
    <p:extLst>
      <p:ext uri="{BB962C8B-B14F-4D97-AF65-F5344CB8AC3E}">
        <p14:creationId xmlns:p14="http://schemas.microsoft.com/office/powerpoint/2010/main" val="180057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0"/>
            <a:ext cx="7772400" cy="6120680"/>
          </a:xfrm>
        </p:spPr>
        <p:txBody>
          <a:bodyPr>
            <a:normAutofit fontScale="90000"/>
          </a:bodyPr>
          <a:lstStyle/>
          <a:p>
            <a:r>
              <a:rPr lang="el-GR" dirty="0" smtClean="0">
                <a:latin typeface="Verdana" panose="020B0604030504040204" pitchFamily="34" charset="0"/>
                <a:ea typeface="Verdana" panose="020B0604030504040204" pitchFamily="34" charset="0"/>
                <a:cs typeface="Verdana" panose="020B0604030504040204" pitchFamily="34" charset="0"/>
              </a:rPr>
              <a:t>Στις 26 Ιουνίου του έτους 1873 αποφοίτησε με βαθμό «πολύ καλά» και επέστρεψε στη γενέτειρά του όπου προσβλήθηκε από χολέρα. Χρειάστηκε εννέα μήνες για να αναρρώσει.</a:t>
            </a:r>
            <a:br>
              <a:rPr lang="el-GR" dirty="0" smtClean="0">
                <a:latin typeface="Verdana" panose="020B0604030504040204" pitchFamily="34" charset="0"/>
                <a:ea typeface="Verdana" panose="020B0604030504040204" pitchFamily="34" charset="0"/>
                <a:cs typeface="Verdana" panose="020B0604030504040204" pitchFamily="34" charset="0"/>
              </a:rPr>
            </a:br>
            <a:r>
              <a:rPr lang="el-GR" dirty="0" smtClean="0">
                <a:latin typeface="Verdana" panose="020B0604030504040204" pitchFamily="34" charset="0"/>
                <a:ea typeface="Verdana" panose="020B0604030504040204" pitchFamily="34" charset="0"/>
                <a:cs typeface="Verdana" panose="020B0604030504040204" pitchFamily="34" charset="0"/>
              </a:rPr>
              <a:t/>
            </a:r>
            <a:br>
              <a:rPr lang="el-GR" dirty="0" smtClean="0">
                <a:latin typeface="Verdana" panose="020B0604030504040204" pitchFamily="34" charset="0"/>
                <a:ea typeface="Verdana" panose="020B0604030504040204" pitchFamily="34" charset="0"/>
                <a:cs typeface="Verdana" panose="020B0604030504040204" pitchFamily="34" charset="0"/>
              </a:rPr>
            </a:br>
            <a:endParaRPr lang="el-G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16279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0"/>
            <a:ext cx="7772400" cy="6264696"/>
          </a:xfrm>
        </p:spPr>
        <p:txBody>
          <a:bodyPr>
            <a:noAutofit/>
          </a:bodyPr>
          <a:lstStyle/>
          <a:p>
            <a:pPr lvl="0">
              <a:spcBef>
                <a:spcPts val="0"/>
              </a:spcBef>
            </a:pPr>
            <a:r>
              <a:rPr lang="el-GR" sz="3200" dirty="0">
                <a:solidFill>
                  <a:prstClr val="black"/>
                </a:solidFill>
                <a:latin typeface="Verdana" panose="020B0604030504040204" pitchFamily="34" charset="0"/>
                <a:ea typeface="Verdana" panose="020B0604030504040204" pitchFamily="34" charset="0"/>
                <a:cs typeface="Verdana" panose="020B0604030504040204" pitchFamily="34" charset="0"/>
              </a:rPr>
              <a:t>Η πρώτη αφορούσε ένα υποθαλάσσιο δίκτυο σωλήνων που θα επέτρεπε τη γρήγορη αποστολή αλληλογραφίας και δεμάτων από τη μία ήπειρο στην άλλη, και η δεύτερη ένα στάσιμο δακτύλιο κατά μήκος του ισημερινού που θα επέτρεπε τους χρήστες του να μεταβαίνουν, χωρίς να μετακινούνται, σε διαφορετικά σημεία της Γης καθώς αυτή θα περιστρεφόταν ως προς το δακτύλιο.</a:t>
            </a:r>
            <a:br>
              <a:rPr lang="el-GR" sz="32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el-GR" sz="32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el-GR" sz="3200" dirty="0">
                <a:solidFill>
                  <a:prstClr val="black"/>
                </a:solidFill>
                <a:latin typeface="Verdana" panose="020B0604030504040204" pitchFamily="34" charset="0"/>
                <a:ea typeface="Verdana" panose="020B0604030504040204" pitchFamily="34" charset="0"/>
                <a:cs typeface="Verdana" panose="020B0604030504040204" pitchFamily="34" charset="0"/>
              </a:rPr>
            </a:br>
            <a:endParaRPr lang="el-GR" sz="3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99372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18258"/>
          </a:xfrm>
        </p:spPr>
        <p:txBody>
          <a:bodyPr>
            <a:normAutofit fontScale="90000"/>
          </a:bodyPr>
          <a:lstStyle/>
          <a:p>
            <a:r>
              <a:rPr lang="el-GR" dirty="0" smtClean="0">
                <a:latin typeface="Verdana"/>
              </a:rPr>
              <a:t>Το 1891 ο Τέσλα εφηύρε το πηνίο που φέρει το όνομά του.</a:t>
            </a:r>
            <a:r>
              <a:rPr lang="el-GR" dirty="0" smtClean="0"/>
              <a:t/>
            </a:r>
            <a:br>
              <a:rPr lang="el-GR" dirty="0" smtClean="0"/>
            </a:br>
            <a:r>
              <a:rPr lang="el-GR" dirty="0" smtClean="0"/>
              <a:t/>
            </a:r>
            <a:br>
              <a:rPr lang="el-GR" dirty="0" smtClean="0"/>
            </a:br>
            <a:endParaRPr lang="el-GR" dirty="0"/>
          </a:p>
        </p:txBody>
      </p:sp>
      <p:sp>
        <p:nvSpPr>
          <p:cNvPr id="3" name="Content Placeholder 2"/>
          <p:cNvSpPr>
            <a:spLocks noGrp="1"/>
          </p:cNvSpPr>
          <p:nvPr>
            <p:ph idx="1"/>
          </p:nvPr>
        </p:nvSpPr>
        <p:spPr>
          <a:xfrm>
            <a:off x="107504" y="1600200"/>
            <a:ext cx="8856984" cy="5141168"/>
          </a:xfrm>
        </p:spPr>
        <p:txBody>
          <a:bodyPr>
            <a:normAutofit lnSpcReduction="10000"/>
          </a:bodyPr>
          <a:lstStyle/>
          <a:p>
            <a:pPr>
              <a:buSzPct val="25000"/>
              <a:buFont typeface="StarSymbol"/>
              <a:buChar char=""/>
            </a:pPr>
            <a:r>
              <a:rPr lang="el-GR" dirty="0">
                <a:latin typeface="Verdana"/>
              </a:rPr>
              <a:t>Aναγνωρίστηκε ως ο εφευρέτης του ραδιοφώνου το 1955.</a:t>
            </a:r>
            <a:endParaRPr lang="el-GR" dirty="0" smtClean="0"/>
          </a:p>
          <a:p>
            <a:pPr>
              <a:buSzPct val="25000"/>
              <a:buFont typeface="StarSymbol"/>
              <a:buChar char=""/>
            </a:pPr>
            <a:r>
              <a:rPr lang="el-GR" dirty="0">
                <a:latin typeface="Verdana"/>
              </a:rPr>
              <a:t>Το 1937 ένα αμάξι χτύπησε τον Τέσλα σπάζοντάς του αρκετά πλευρά και κλονίζοντας σοβαρά την υγεία του.</a:t>
            </a:r>
            <a:endParaRPr lang="el-GR" dirty="0" smtClean="0"/>
          </a:p>
          <a:p>
            <a:pPr>
              <a:buSzPct val="25000"/>
              <a:buFont typeface="StarSymbol"/>
              <a:buChar char=""/>
            </a:pPr>
            <a:r>
              <a:rPr lang="el-GR" dirty="0">
                <a:latin typeface="Verdana"/>
              </a:rPr>
              <a:t>Τελικά πέθανε το 1943 στις 7 του Γενάρη αλλά τον βρήκαν νεκρό δυο μέρες μετά γιατί είχε κρεμάσει, όπως έκανε πάντα, στην πόρτα του δωματίου του την επιγραφή «ΜΗΝ ΕΝΟΧΛΕΙΤΕ, ΕΡΓΑΖΟΜΑΙ».</a:t>
            </a:r>
            <a:endParaRPr lang="el-GR" dirty="0" smtClean="0"/>
          </a:p>
          <a:p>
            <a:endParaRPr lang="el-GR" dirty="0" smtClean="0"/>
          </a:p>
          <a:p>
            <a:endParaRPr lang="el-GR" dirty="0" smtClean="0"/>
          </a:p>
          <a:p>
            <a:endParaRPr lang="el-GR" dirty="0" smtClean="0"/>
          </a:p>
          <a:p>
            <a:endParaRPr lang="el-GR" dirty="0"/>
          </a:p>
        </p:txBody>
      </p:sp>
    </p:spTree>
    <p:extLst>
      <p:ext uri="{BB962C8B-B14F-4D97-AF65-F5344CB8AC3E}">
        <p14:creationId xmlns:p14="http://schemas.microsoft.com/office/powerpoint/2010/main" val="1651736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06690"/>
          </a:xfrm>
        </p:spPr>
        <p:txBody>
          <a:bodyPr>
            <a:normAutofit fontScale="90000"/>
          </a:bodyPr>
          <a:lstStyle/>
          <a:p>
            <a:r>
              <a:rPr lang="el-GR" sz="6000" dirty="0" smtClean="0">
                <a:solidFill>
                  <a:srgbClr val="000099"/>
                </a:solidFill>
                <a:latin typeface="Verdana" panose="020B0604030504040204" pitchFamily="34" charset="0"/>
                <a:ea typeface="Verdana" panose="020B0604030504040204" pitchFamily="34" charset="0"/>
                <a:cs typeface="Verdana" panose="020B0604030504040204" pitchFamily="34" charset="0"/>
              </a:rPr>
              <a:t>Μαρία Σταυροπούλου </a:t>
            </a:r>
            <a:r>
              <a:rPr lang="el-GR" sz="6000" dirty="0" smtClean="0">
                <a:latin typeface="Verdana" panose="020B0604030504040204" pitchFamily="34" charset="0"/>
                <a:ea typeface="Verdana" panose="020B0604030504040204" pitchFamily="34" charset="0"/>
                <a:cs typeface="Verdana" panose="020B0604030504040204" pitchFamily="34" charset="0"/>
              </a:rPr>
              <a:t/>
            </a:r>
            <a:br>
              <a:rPr lang="el-GR" sz="6000" dirty="0" smtClean="0">
                <a:latin typeface="Verdana" panose="020B0604030504040204" pitchFamily="34" charset="0"/>
                <a:ea typeface="Verdana" panose="020B0604030504040204" pitchFamily="34" charset="0"/>
                <a:cs typeface="Verdana" panose="020B0604030504040204" pitchFamily="34" charset="0"/>
              </a:rPr>
            </a:br>
            <a:r>
              <a:rPr lang="el-GR" sz="6000" dirty="0" smtClean="0">
                <a:solidFill>
                  <a:srgbClr val="000099"/>
                </a:solidFill>
                <a:latin typeface="Verdana" panose="020B0604030504040204" pitchFamily="34" charset="0"/>
                <a:ea typeface="Verdana" panose="020B0604030504040204" pitchFamily="34" charset="0"/>
                <a:cs typeface="Verdana" panose="020B0604030504040204" pitchFamily="34" charset="0"/>
              </a:rPr>
              <a:t>Νικολέττα Σιαπέρα</a:t>
            </a:r>
            <a:r>
              <a:rPr lang="el-GR" sz="6000" dirty="0" smtClean="0">
                <a:latin typeface="Verdana" panose="020B0604030504040204" pitchFamily="34" charset="0"/>
                <a:ea typeface="Verdana" panose="020B0604030504040204" pitchFamily="34" charset="0"/>
                <a:cs typeface="Verdana" panose="020B0604030504040204" pitchFamily="34" charset="0"/>
              </a:rPr>
              <a:t/>
            </a:r>
            <a:br>
              <a:rPr lang="el-GR" sz="6000" dirty="0" smtClean="0">
                <a:latin typeface="Verdana" panose="020B0604030504040204" pitchFamily="34" charset="0"/>
                <a:ea typeface="Verdana" panose="020B0604030504040204" pitchFamily="34" charset="0"/>
                <a:cs typeface="Verdana" panose="020B0604030504040204" pitchFamily="34" charset="0"/>
              </a:rPr>
            </a:br>
            <a:r>
              <a:rPr lang="el-GR" sz="6000" dirty="0" smtClean="0">
                <a:solidFill>
                  <a:srgbClr val="000099"/>
                </a:solidFill>
                <a:latin typeface="Verdana" panose="020B0604030504040204" pitchFamily="34" charset="0"/>
                <a:ea typeface="Verdana" panose="020B0604030504040204" pitchFamily="34" charset="0"/>
                <a:cs typeface="Verdana" panose="020B0604030504040204" pitchFamily="34" charset="0"/>
              </a:rPr>
              <a:t>Βασιλική Σιαπέρα</a:t>
            </a:r>
            <a:r>
              <a:rPr lang="el-GR" sz="6000" dirty="0" smtClean="0">
                <a:latin typeface="Verdana" panose="020B0604030504040204" pitchFamily="34" charset="0"/>
                <a:ea typeface="Verdana" panose="020B0604030504040204" pitchFamily="34" charset="0"/>
                <a:cs typeface="Verdana" panose="020B0604030504040204" pitchFamily="34" charset="0"/>
              </a:rPr>
              <a:t/>
            </a:r>
            <a:br>
              <a:rPr lang="el-GR" sz="6000" dirty="0" smtClean="0">
                <a:latin typeface="Verdana" panose="020B0604030504040204" pitchFamily="34" charset="0"/>
                <a:ea typeface="Verdana" panose="020B0604030504040204" pitchFamily="34" charset="0"/>
                <a:cs typeface="Verdana" panose="020B0604030504040204" pitchFamily="34" charset="0"/>
              </a:rPr>
            </a:br>
            <a:r>
              <a:rPr lang="el-GR" sz="6000" dirty="0" smtClean="0">
                <a:solidFill>
                  <a:srgbClr val="000099"/>
                </a:solidFill>
                <a:latin typeface="Verdana" panose="020B0604030504040204" pitchFamily="34" charset="0"/>
                <a:ea typeface="Verdana" panose="020B0604030504040204" pitchFamily="34" charset="0"/>
                <a:cs typeface="Verdana" panose="020B0604030504040204" pitchFamily="34" charset="0"/>
              </a:rPr>
              <a:t>Άρτεμις Χρονοπούλου</a:t>
            </a:r>
            <a:r>
              <a:rPr lang="el-GR" sz="6000" dirty="0" smtClean="0">
                <a:latin typeface="Verdana" panose="020B0604030504040204" pitchFamily="34" charset="0"/>
                <a:ea typeface="Verdana" panose="020B0604030504040204" pitchFamily="34" charset="0"/>
                <a:cs typeface="Verdana" panose="020B0604030504040204" pitchFamily="34" charset="0"/>
              </a:rPr>
              <a:t/>
            </a:r>
            <a:br>
              <a:rPr lang="el-GR" sz="6000" dirty="0" smtClean="0">
                <a:latin typeface="Verdana" panose="020B0604030504040204" pitchFamily="34" charset="0"/>
                <a:ea typeface="Verdana" panose="020B0604030504040204" pitchFamily="34" charset="0"/>
                <a:cs typeface="Verdana" panose="020B0604030504040204" pitchFamily="34" charset="0"/>
              </a:rPr>
            </a:br>
            <a:r>
              <a:rPr lang="el-GR" sz="6000" dirty="0" smtClean="0">
                <a:solidFill>
                  <a:srgbClr val="000099"/>
                </a:solidFill>
                <a:latin typeface="Verdana" panose="020B0604030504040204" pitchFamily="34" charset="0"/>
                <a:ea typeface="Verdana" panose="020B0604030504040204" pitchFamily="34" charset="0"/>
                <a:cs typeface="Verdana" panose="020B0604030504040204" pitchFamily="34" charset="0"/>
              </a:rPr>
              <a:t>Πέτρος Τσομπανίδης</a:t>
            </a:r>
            <a:r>
              <a:rPr lang="el-GR" dirty="0" smtClean="0"/>
              <a:t/>
            </a:r>
            <a:br>
              <a:rPr lang="el-GR" dirty="0" smtClean="0"/>
            </a:br>
            <a:endParaRPr lang="el-GR" dirty="0"/>
          </a:p>
        </p:txBody>
      </p:sp>
    </p:spTree>
    <p:extLst>
      <p:ext uri="{BB962C8B-B14F-4D97-AF65-F5344CB8AC3E}">
        <p14:creationId xmlns:p14="http://schemas.microsoft.com/office/powerpoint/2010/main" val="2683523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7"/>
            <a:ext cx="7774632" cy="2160239"/>
          </a:xfrm>
        </p:spPr>
        <p:txBody>
          <a:bodyPr>
            <a:normAutofit/>
          </a:bodyPr>
          <a:lstStyle/>
          <a:p>
            <a:r>
              <a:rPr lang="el-GR" u="sng" dirty="0" smtClean="0">
                <a:solidFill>
                  <a:srgbClr val="9966CC"/>
                </a:solidFill>
                <a:latin typeface="Verdana"/>
              </a:rPr>
              <a:t>Προβληματισμοί</a:t>
            </a:r>
            <a:r>
              <a:rPr lang="el-GR" u="sng" dirty="0" smtClean="0">
                <a:solidFill>
                  <a:srgbClr val="9966CC"/>
                </a:solidFill>
              </a:rPr>
              <a:t> για τη χρήση των νέων τεχνολογιών</a:t>
            </a:r>
            <a:r>
              <a:rPr lang="el-GR" dirty="0" smtClean="0"/>
              <a:t/>
            </a:r>
            <a:br>
              <a:rPr lang="el-GR" dirty="0" smtClean="0"/>
            </a:br>
            <a:endParaRPr lang="el-GR" dirty="0"/>
          </a:p>
        </p:txBody>
      </p:sp>
      <p:sp>
        <p:nvSpPr>
          <p:cNvPr id="3" name="Subtitle 2"/>
          <p:cNvSpPr>
            <a:spLocks noGrp="1"/>
          </p:cNvSpPr>
          <p:nvPr>
            <p:ph type="subTitle" idx="1"/>
          </p:nvPr>
        </p:nvSpPr>
        <p:spPr>
          <a:xfrm>
            <a:off x="251520" y="1556792"/>
            <a:ext cx="8892480" cy="5301208"/>
          </a:xfrm>
        </p:spPr>
        <p:txBody>
          <a:bodyPr>
            <a:noAutofit/>
          </a:bodyPr>
          <a:lstStyle/>
          <a:p>
            <a:pPr>
              <a:buSzPct val="25000"/>
              <a:buFont typeface="StarSymbol"/>
              <a:buChar char=""/>
            </a:pPr>
            <a:r>
              <a:rPr lang="el-GR"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Ειδικοί </a:t>
            </a:r>
            <a:r>
              <a:rPr lang="el-GR" sz="2800" b="1" dirty="0">
                <a:solidFill>
                  <a:schemeClr val="tx1"/>
                </a:solidFill>
                <a:latin typeface="Verdana" panose="020B0604030504040204" pitchFamily="34" charset="0"/>
                <a:ea typeface="Verdana" panose="020B0604030504040204" pitchFamily="34" charset="0"/>
                <a:cs typeface="Verdana" panose="020B0604030504040204" pitchFamily="34" charset="0"/>
              </a:rPr>
              <a:t>γλωσσολόγοι φοβούνται ότι η γραπτή επικοινωνία μέσω</a:t>
            </a:r>
            <a:endParaRPr lang="el-GR"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SzPct val="25000"/>
              <a:buFont typeface="StarSymbol"/>
              <a:buChar char=""/>
            </a:pPr>
            <a:r>
              <a:rPr lang="el-GR" sz="2800" b="1" dirty="0">
                <a:solidFill>
                  <a:schemeClr val="tx1"/>
                </a:solidFill>
                <a:latin typeface="Verdana" panose="020B0604030504040204" pitchFamily="34" charset="0"/>
                <a:ea typeface="Verdana" panose="020B0604030504040204" pitchFamily="34" charset="0"/>
                <a:cs typeface="Verdana" panose="020B0604030504040204" pitchFamily="34" charset="0"/>
              </a:rPr>
              <a:t> internet ή SMS, καταστρέφει την ικανότητα του ανθρώπου να διατυπώνει </a:t>
            </a:r>
            <a:endParaRPr lang="el-GR"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SzPct val="25000"/>
              <a:buFont typeface="StarSymbol"/>
              <a:buChar char=""/>
            </a:pPr>
            <a:r>
              <a:rPr lang="el-GR" sz="2800" b="1" dirty="0">
                <a:solidFill>
                  <a:schemeClr val="tx1"/>
                </a:solidFill>
                <a:latin typeface="Verdana" panose="020B0604030504040204" pitchFamily="34" charset="0"/>
                <a:ea typeface="Verdana" panose="020B0604030504040204" pitchFamily="34" charset="0"/>
                <a:cs typeface="Verdana" panose="020B0604030504040204" pitchFamily="34" charset="0"/>
              </a:rPr>
              <a:t>τις σκέψεις του σωστά με το λόγο,</a:t>
            </a:r>
            <a:endParaRPr lang="el-GR"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SzPct val="25000"/>
              <a:buFont typeface="StarSymbol"/>
              <a:buChar char=""/>
            </a:pPr>
            <a:r>
              <a:rPr lang="el-GR" sz="2800" b="1" dirty="0">
                <a:solidFill>
                  <a:schemeClr val="tx1"/>
                </a:solidFill>
                <a:latin typeface="Verdana" panose="020B0604030504040204" pitchFamily="34" charset="0"/>
                <a:ea typeface="Verdana" panose="020B0604030504040204" pitchFamily="34" charset="0"/>
                <a:cs typeface="Verdana" panose="020B0604030504040204" pitchFamily="34" charset="0"/>
              </a:rPr>
              <a:t> γεμίζοντάς τον με μισόλογα, ακρωνύμια που αντικαθιστούν λέξεις και </a:t>
            </a:r>
            <a:endParaRPr lang="el-GR"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SzPct val="25000"/>
              <a:buFont typeface="StarSymbol"/>
              <a:buChar char=""/>
            </a:pPr>
            <a:r>
              <a:rPr lang="el-GR"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Το 75% των νέων δεν μπορεί να αντέξει χωρίς το κινητό τηλέφωνο.</a:t>
            </a:r>
          </a:p>
          <a:p>
            <a:pPr>
              <a:buSzPct val="25000"/>
              <a:buFont typeface="StarSymbol"/>
              <a:buChar char=""/>
            </a:pPr>
            <a:r>
              <a:rPr lang="el-GR"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φράσεις </a:t>
            </a:r>
            <a:r>
              <a:rPr lang="el-GR" sz="2800" b="1" dirty="0">
                <a:solidFill>
                  <a:schemeClr val="tx1"/>
                </a:solidFill>
                <a:latin typeface="Verdana" panose="020B0604030504040204" pitchFamily="34" charset="0"/>
                <a:ea typeface="Verdana" panose="020B0604030504040204" pitchFamily="34" charset="0"/>
                <a:cs typeface="Verdana" panose="020B0604030504040204" pitchFamily="34" charset="0"/>
              </a:rPr>
              <a:t>και εικονίδια που αποτυπώνουν συναισθήματα.</a:t>
            </a:r>
            <a:endParaRPr lang="el-GR"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SzPct val="25000"/>
              <a:buFont typeface="StarSymbol"/>
              <a:buChar char=""/>
            </a:pPr>
            <a:endParaRPr lang="el-GR"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26417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6632"/>
            <a:ext cx="7772400" cy="1800200"/>
          </a:xfrm>
        </p:spPr>
        <p:txBody>
          <a:bodyPr>
            <a:normAutofit fontScale="90000"/>
          </a:bodyPr>
          <a:lstStyle/>
          <a:p>
            <a:r>
              <a:rPr lang="el-GR" u="sng" dirty="0" smtClean="0">
                <a:solidFill>
                  <a:srgbClr val="9966CC"/>
                </a:solidFill>
                <a:latin typeface="Verdana" panose="020B0604030504040204" pitchFamily="34" charset="0"/>
                <a:ea typeface="Verdana" panose="020B0604030504040204" pitchFamily="34" charset="0"/>
                <a:cs typeface="Verdana" panose="020B0604030504040204" pitchFamily="34" charset="0"/>
              </a:rPr>
              <a:t>Πεδία εφαρμογής νέων τεχνολογιών</a:t>
            </a:r>
            <a:r>
              <a:rPr lang="el-GR" dirty="0" smtClean="0"/>
              <a:t/>
            </a:r>
            <a:br>
              <a:rPr lang="el-GR" dirty="0" smtClean="0"/>
            </a:br>
            <a:endParaRPr lang="el-GR" dirty="0"/>
          </a:p>
        </p:txBody>
      </p:sp>
      <p:sp>
        <p:nvSpPr>
          <p:cNvPr id="3" name="Subtitle 2"/>
          <p:cNvSpPr>
            <a:spLocks noGrp="1"/>
          </p:cNvSpPr>
          <p:nvPr>
            <p:ph type="subTitle" idx="1"/>
          </p:nvPr>
        </p:nvSpPr>
        <p:spPr>
          <a:xfrm>
            <a:off x="107504" y="1268760"/>
            <a:ext cx="8640960" cy="5184576"/>
          </a:xfrm>
        </p:spPr>
        <p:txBody>
          <a:bodyPr>
            <a:normAutofit/>
          </a:bodyPr>
          <a:lstStyle/>
          <a:p>
            <a:pPr>
              <a:buSzPct val="25000"/>
              <a:buFont typeface="StarSymbol"/>
              <a:buChar char=""/>
            </a:pPr>
            <a:r>
              <a:rPr lang="el-GR" dirty="0">
                <a:solidFill>
                  <a:schemeClr val="tx1"/>
                </a:solidFill>
                <a:latin typeface="Verdana" panose="020B0604030504040204" pitchFamily="34" charset="0"/>
                <a:ea typeface="Verdana" panose="020B0604030504040204" pitchFamily="34" charset="0"/>
                <a:cs typeface="Verdana" panose="020B0604030504040204" pitchFamily="34" charset="0"/>
              </a:rPr>
              <a:t>Σύμφωνα με κάποια στοιχεία ένας Αμερικανός έφηβος στα 18 του έχει παρακολουθήσει στην τηλεόραση 200.000 πράξεις βίας, εκ των οποίων οι 40.000 είναι φόνοι.</a:t>
            </a:r>
            <a:endParaRPr lang="el-GR"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l-GR" sz="3600" dirty="0">
                <a:solidFill>
                  <a:schemeClr val="tx1"/>
                </a:solidFill>
                <a:latin typeface="Verdana" panose="020B0604030504040204" pitchFamily="34" charset="0"/>
                <a:ea typeface="Verdana" panose="020B0604030504040204" pitchFamily="34" charset="0"/>
                <a:cs typeface="Verdana" panose="020B0604030504040204" pitchFamily="34" charset="0"/>
              </a:rPr>
              <a:t>οι τηλεπικοινωνίες, οι επιχειρήσεις-βιομηχανίες, η πληροφορική, η πολεοδομία, η ιατρική, η γεωργία και,φυσικά, η εκπαίδευση.</a:t>
            </a:r>
            <a:endParaRPr lang="el-GR" sz="3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l-GR" dirty="0" smtClean="0"/>
          </a:p>
          <a:p>
            <a:pPr>
              <a:buSzPct val="25000"/>
              <a:buFont typeface="StarSymbol"/>
              <a:buChar char=""/>
            </a:pPr>
            <a:endParaRPr lang="el-GR" dirty="0" smtClean="0"/>
          </a:p>
          <a:p>
            <a:endParaRPr lang="el-GR" dirty="0"/>
          </a:p>
        </p:txBody>
      </p:sp>
    </p:spTree>
    <p:extLst>
      <p:ext uri="{BB962C8B-B14F-4D97-AF65-F5344CB8AC3E}">
        <p14:creationId xmlns:p14="http://schemas.microsoft.com/office/powerpoint/2010/main" val="1574162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6632"/>
            <a:ext cx="7772400" cy="1470025"/>
          </a:xfrm>
        </p:spPr>
        <p:txBody>
          <a:bodyPr/>
          <a:lstStyle/>
          <a:p>
            <a:r>
              <a:rPr lang="el-GR" u="sng" dirty="0" smtClean="0">
                <a:solidFill>
                  <a:srgbClr val="9966CC"/>
                </a:solidFill>
                <a:latin typeface="Verdana"/>
              </a:rPr>
              <a:t>Εκπαίδευση</a:t>
            </a:r>
            <a:r>
              <a:rPr lang="el-GR" dirty="0" smtClean="0"/>
              <a:t/>
            </a:r>
            <a:br>
              <a:rPr lang="el-GR" dirty="0" smtClean="0"/>
            </a:br>
            <a:endParaRPr lang="el-GR" dirty="0"/>
          </a:p>
        </p:txBody>
      </p:sp>
      <p:sp>
        <p:nvSpPr>
          <p:cNvPr id="3" name="Subtitle 2"/>
          <p:cNvSpPr>
            <a:spLocks noGrp="1"/>
          </p:cNvSpPr>
          <p:nvPr>
            <p:ph type="subTitle" idx="1"/>
          </p:nvPr>
        </p:nvSpPr>
        <p:spPr>
          <a:xfrm>
            <a:off x="467544" y="908720"/>
            <a:ext cx="8424936" cy="5760640"/>
          </a:xfrm>
        </p:spPr>
        <p:txBody>
          <a:bodyPr>
            <a:normAutofit/>
          </a:bodyPr>
          <a:lstStyle/>
          <a:p>
            <a:r>
              <a:rPr lang="el-GR" dirty="0">
                <a:solidFill>
                  <a:schemeClr val="tx1"/>
                </a:solidFill>
                <a:latin typeface="Verdana" panose="020B0604030504040204" pitchFamily="34" charset="0"/>
                <a:ea typeface="Verdana" panose="020B0604030504040204" pitchFamily="34" charset="0"/>
                <a:cs typeface="Verdana" panose="020B0604030504040204" pitchFamily="34" charset="0"/>
              </a:rPr>
              <a:t>Oι νέες τεχνολογίες είναι σε θέση να δημιουργήσουν ένα εντελώς νέο τοπίο. </a:t>
            </a:r>
            <a:endParaRPr lang="el-GR"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l-GR" dirty="0">
                <a:solidFill>
                  <a:schemeClr val="tx1"/>
                </a:solidFill>
                <a:latin typeface="Verdana" panose="020B0604030504040204" pitchFamily="34" charset="0"/>
                <a:ea typeface="Verdana" panose="020B0604030504040204" pitchFamily="34" charset="0"/>
                <a:cs typeface="Verdana" panose="020B0604030504040204" pitchFamily="34" charset="0"/>
              </a:rPr>
              <a:t>Τα βασικότερα μέσα εφαρμογής των νέων τεχνολογιών στην εκπαίδευση είναι ο διαδραστικός πίνακας και ο φορητός υπολογιστής.</a:t>
            </a:r>
            <a:endParaRPr lang="el-GR"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SzPct val="25000"/>
              <a:buFont typeface="StarSymbol"/>
              <a:buChar char=""/>
            </a:pPr>
            <a:r>
              <a:rPr lang="el-GR" dirty="0">
                <a:solidFill>
                  <a:schemeClr val="tx1"/>
                </a:solidFill>
                <a:latin typeface="Verdana" panose="020B0604030504040204" pitchFamily="34" charset="0"/>
                <a:ea typeface="Verdana" panose="020B0604030504040204" pitchFamily="34" charset="0"/>
                <a:cs typeface="Verdana" panose="020B0604030504040204" pitchFamily="34" charset="0"/>
              </a:rPr>
              <a:t>Ο προτζέκτορας προβάλλει εικόνα από τον υπολογιστή στην επιφάνεια του πίνακα. Ο χρήστης μπορεί να αλληλεπιδράσει με τα εικονιζόμενα αντικείμενα, χρησιμοποιώντας την αφή.</a:t>
            </a:r>
            <a:endParaRPr lang="el-GR"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l-GR" dirty="0" smtClean="0"/>
          </a:p>
          <a:p>
            <a:endParaRPr lang="el-GR" dirty="0" smtClean="0"/>
          </a:p>
          <a:p>
            <a:endParaRPr lang="el-GR" dirty="0" smtClean="0"/>
          </a:p>
          <a:p>
            <a:endParaRPr lang="el-GR" dirty="0"/>
          </a:p>
        </p:txBody>
      </p:sp>
    </p:spTree>
    <p:extLst>
      <p:ext uri="{BB962C8B-B14F-4D97-AF65-F5344CB8AC3E}">
        <p14:creationId xmlns:p14="http://schemas.microsoft.com/office/powerpoint/2010/main" val="291979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88640"/>
            <a:ext cx="7486600" cy="6624736"/>
          </a:xfrm>
        </p:spPr>
        <p:txBody>
          <a:bodyPr>
            <a:normAutofit fontScale="90000"/>
          </a:bodyPr>
          <a:lstStyle/>
          <a:p>
            <a:r>
              <a:rPr lang="el-GR" dirty="0" smtClean="0">
                <a:latin typeface="Verdana" panose="020B0604030504040204" pitchFamily="34" charset="0"/>
                <a:ea typeface="Verdana" panose="020B0604030504040204" pitchFamily="34" charset="0"/>
                <a:cs typeface="Verdana" panose="020B0604030504040204" pitchFamily="34" charset="0"/>
              </a:rPr>
              <a:t>Ο φορητός ηλεκτρονικός υπολογιστής: Η ενσωμάτωση του φορητού υπολογιστή στην τάξη στόχο έχει να αποτελέσει ένα ουσιαστικό εργαλείο τόσο στα χέρια του μαθητή όσο και του εκπαιδευτικού.</a:t>
            </a:r>
            <a:br>
              <a:rPr lang="el-GR" dirty="0" smtClean="0">
                <a:latin typeface="Verdana" panose="020B0604030504040204" pitchFamily="34" charset="0"/>
                <a:ea typeface="Verdana" panose="020B0604030504040204" pitchFamily="34" charset="0"/>
                <a:cs typeface="Verdana" panose="020B0604030504040204" pitchFamily="34" charset="0"/>
              </a:rPr>
            </a:br>
            <a:r>
              <a:rPr lang="el-GR" dirty="0" smtClean="0"/>
              <a:t/>
            </a:r>
            <a:br>
              <a:rPr lang="el-GR" dirty="0" smtClean="0"/>
            </a:br>
            <a:endParaRPr lang="el-GR" dirty="0"/>
          </a:p>
        </p:txBody>
      </p:sp>
    </p:spTree>
    <p:extLst>
      <p:ext uri="{BB962C8B-B14F-4D97-AF65-F5344CB8AC3E}">
        <p14:creationId xmlns:p14="http://schemas.microsoft.com/office/powerpoint/2010/main" val="1499742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16632"/>
            <a:ext cx="8568952" cy="1512167"/>
          </a:xfrm>
        </p:spPr>
        <p:txBody>
          <a:bodyPr>
            <a:normAutofit/>
          </a:bodyPr>
          <a:lstStyle/>
          <a:p>
            <a:r>
              <a:rPr lang="el-GR" b="1" dirty="0" smtClean="0">
                <a:solidFill>
                  <a:srgbClr val="C5000B"/>
                </a:solidFill>
                <a:latin typeface="Verdana" panose="020B0604030504040204" pitchFamily="34" charset="0"/>
                <a:ea typeface="Verdana" panose="020B0604030504040204" pitchFamily="34" charset="0"/>
                <a:cs typeface="Verdana" panose="020B0604030504040204" pitchFamily="34" charset="0"/>
              </a:rPr>
              <a:t>Σύγχρονες εφευρέσεις</a:t>
            </a:r>
            <a:r>
              <a:rPr lang="el-GR" dirty="0" smtClean="0">
                <a:latin typeface="Verdana" panose="020B0604030504040204" pitchFamily="34" charset="0"/>
                <a:ea typeface="Verdana" panose="020B0604030504040204" pitchFamily="34" charset="0"/>
                <a:cs typeface="Verdana" panose="020B0604030504040204" pitchFamily="34" charset="0"/>
              </a:rPr>
              <a:t/>
            </a:r>
            <a:br>
              <a:rPr lang="el-GR" dirty="0" smtClean="0">
                <a:latin typeface="Verdana" panose="020B0604030504040204" pitchFamily="34" charset="0"/>
                <a:ea typeface="Verdana" panose="020B0604030504040204" pitchFamily="34" charset="0"/>
                <a:cs typeface="Verdana" panose="020B0604030504040204" pitchFamily="34" charset="0"/>
              </a:rPr>
            </a:br>
            <a:endParaRPr lang="el-GR"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899592" y="1052736"/>
            <a:ext cx="7704856" cy="5616624"/>
          </a:xfrm>
        </p:spPr>
        <p:txBody>
          <a:bodyPr>
            <a:normAutofit lnSpcReduction="10000"/>
          </a:bodyPr>
          <a:lstStyle/>
          <a:p>
            <a:r>
              <a:rPr lang="el-GR" u="sng" dirty="0" smtClean="0">
                <a:solidFill>
                  <a:srgbClr val="9966CC"/>
                </a:solidFill>
                <a:latin typeface="Verdana"/>
              </a:rPr>
              <a:t>Η μεγαλύτερη κρεμαστή γέφυρα του κόσμου (04-01-2008)</a:t>
            </a:r>
            <a:endParaRPr lang="el-GR" dirty="0" smtClean="0"/>
          </a:p>
          <a:p>
            <a:r>
              <a:rPr lang="el-GR" dirty="0">
                <a:solidFill>
                  <a:schemeClr val="tx1"/>
                </a:solidFill>
                <a:latin typeface="Verdana" panose="020B0604030504040204" pitchFamily="34" charset="0"/>
                <a:ea typeface="Verdana" panose="020B0604030504040204" pitchFamily="34" charset="0"/>
                <a:cs typeface="Verdana" panose="020B0604030504040204" pitchFamily="34" charset="0"/>
              </a:rPr>
              <a:t>Τον Απρίλιο του 1998, μετά την κοπή της κορδέλας των εγκαινίων, 1500 καλεσμένοι περπάτησαν στη μεγαλύτερη κρεμαστή γέφυρα του κόσμου που ενώνει την πόλη Kobe της Ιαπωνίας με το νησί Awaji.</a:t>
            </a:r>
            <a:endParaRPr lang="el-GR"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l-GR" dirty="0">
                <a:solidFill>
                  <a:schemeClr val="tx1"/>
                </a:solidFill>
                <a:latin typeface="Verdana" panose="020B0604030504040204" pitchFamily="34" charset="0"/>
                <a:ea typeface="Verdana" panose="020B0604030504040204" pitchFamily="34" charset="0"/>
                <a:cs typeface="Verdana" panose="020B0604030504040204" pitchFamily="34" charset="0"/>
              </a:rPr>
              <a:t>Η μορφή της γέφυρας είναι απλή. Αποτελείται από δυο πυλώνες και τρία ανοίγματα.</a:t>
            </a:r>
            <a:endParaRPr lang="el-GR"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l-GR"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l-GR" dirty="0" smtClean="0"/>
          </a:p>
          <a:p>
            <a:endParaRPr lang="el-GR" dirty="0"/>
          </a:p>
        </p:txBody>
      </p:sp>
    </p:spTree>
    <p:extLst>
      <p:ext uri="{BB962C8B-B14F-4D97-AF65-F5344CB8AC3E}">
        <p14:creationId xmlns:p14="http://schemas.microsoft.com/office/powerpoint/2010/main" val="4155023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22714"/>
          </a:xfrm>
        </p:spPr>
        <p:txBody>
          <a:bodyPr/>
          <a:lstStyle/>
          <a:p>
            <a:endParaRPr lang="en-US" dirty="0"/>
          </a:p>
        </p:txBody>
      </p:sp>
      <p:pic>
        <p:nvPicPr>
          <p:cNvPr id="3" name="Picture 2"/>
          <p:cNvPicPr/>
          <p:nvPr/>
        </p:nvPicPr>
        <p:blipFill>
          <a:blip r:embed="rId2"/>
          <a:stretch>
            <a:fillRect/>
          </a:stretch>
        </p:blipFill>
        <p:spPr>
          <a:xfrm>
            <a:off x="-465660" y="-243000"/>
            <a:ext cx="10075320" cy="7344000"/>
          </a:xfrm>
          <a:prstGeom prst="rect">
            <a:avLst/>
          </a:prstGeom>
          <a:ln>
            <a:noFill/>
          </a:ln>
        </p:spPr>
      </p:pic>
    </p:spTree>
    <p:extLst>
      <p:ext uri="{BB962C8B-B14F-4D97-AF65-F5344CB8AC3E}">
        <p14:creationId xmlns:p14="http://schemas.microsoft.com/office/powerpoint/2010/main" val="3421546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26570"/>
          </a:xfrm>
        </p:spPr>
        <p:txBody>
          <a:bodyPr>
            <a:normAutofit fontScale="90000"/>
          </a:bodyPr>
          <a:lstStyle/>
          <a:p>
            <a:r>
              <a:rPr lang="el-GR" dirty="0" smtClean="0">
                <a:latin typeface="Verdana"/>
              </a:rPr>
              <a:t>Δυο μεγάλα καλώδια στηρίζονται στους πυλώνες και είναι αγκυρωμένα στις ακτές. Από τα δυο μεγάλα καλώδια κρέμεται το κατάστρωμα της γέφυρας. </a:t>
            </a:r>
            <a:r>
              <a:rPr lang="el-GR" dirty="0" smtClean="0"/>
              <a:t/>
            </a:r>
            <a:br>
              <a:rPr lang="el-GR" dirty="0" smtClean="0"/>
            </a:br>
            <a:r>
              <a:rPr lang="el-GR" dirty="0" smtClean="0"/>
              <a:t/>
            </a:r>
            <a:br>
              <a:rPr lang="el-GR" dirty="0" smtClean="0"/>
            </a:br>
            <a:endParaRPr lang="el-GR" dirty="0"/>
          </a:p>
        </p:txBody>
      </p:sp>
    </p:spTree>
    <p:extLst>
      <p:ext uri="{BB962C8B-B14F-4D97-AF65-F5344CB8AC3E}">
        <p14:creationId xmlns:p14="http://schemas.microsoft.com/office/powerpoint/2010/main" val="715515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1032</Words>
  <Application>Microsoft Office PowerPoint</Application>
  <PresentationFormat>On-screen Show (4:3)</PresentationFormat>
  <Paragraphs>77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Επίδραση στη ζωή του ανθρώπου </vt:lpstr>
      <vt:lpstr>Προβληματισμοί για τη χρήση των νέων τεχνολογιών </vt:lpstr>
      <vt:lpstr>Πεδία εφαρμογής νέων τεχνολογιών </vt:lpstr>
      <vt:lpstr>Εκπαίδευση </vt:lpstr>
      <vt:lpstr>Ο φορητός ηλεκτρονικός υπολογιστής: Η ενσωμάτωση του φορητού υπολογιστή στην τάξη στόχο έχει να αποτελέσει ένα ουσιαστικό εργαλείο τόσο στα χέρια του μαθητή όσο και του εκπαιδευτικού.  </vt:lpstr>
      <vt:lpstr>Σύγχρονες εφευρέσεις </vt:lpstr>
      <vt:lpstr>PowerPoint Presentation</vt:lpstr>
      <vt:lpstr>Δυο μεγάλα καλώδια στηρίζονται στους πυλώνες και είναι αγκυρωμένα στις ακτές. Από τα δυο μεγάλα καλώδια κρέμεται το κατάστρωμα της γέφυρας.   </vt:lpstr>
      <vt:lpstr>Οι δέκα μεγαλύτερες κρεμαστές γέφυρες του κόσμου με βάση το άνοιγμα </vt:lpstr>
      <vt:lpstr>F-16 Fighting Falcon (Μαχόμενο Γεράκι)  </vt:lpstr>
      <vt:lpstr>ΠΙΘΑΝΕΣ ΕΦΕΥΡΕΣΕΙΣ ΓΙΑ ΤΟ ΜΕΛΛΟΝ  </vt:lpstr>
      <vt:lpstr>PowerPoint Presentation</vt:lpstr>
      <vt:lpstr>Tηλεμεταφορά </vt:lpstr>
      <vt:lpstr>Συγκρίσεις μέλλον-παρόν </vt:lpstr>
      <vt:lpstr>Το Αερόπλοιο ή Ζέππελιν είναι ένα είδος αεροπλάνου που σχεδίασε και κατασκεύασε ο Φέρντιναντ Φον Ζέππελιν. Η πρώτη πτήση του έγινε στις 20 Ιουλίου του 1900.  </vt:lpstr>
      <vt:lpstr>ΤΗΛΕΟΡΑΣΗ </vt:lpstr>
      <vt:lpstr>Η τηλεόραση είναι ένα σύστημα τηλεπικοινωνίας που χρησιμεύει στη μετάδοση και λήψη κινούμενων εικόνων και ήχου εξ αποστάσεως.  </vt:lpstr>
      <vt:lpstr>Η ασύρματη λήψη γίνεται με δύο τρόπους: Ο ένας τρόπος είναι η λήψη με κεραία στραμμένη σε κάποιο επίγειο σταθμό εκπομπής.  Ο δεύτερος τρόπος είναι η λήψη από δορυφόρο μέσω δορυφορικής κεραίας (πιάτο) και ειδικού δέκτη</vt:lpstr>
      <vt:lpstr>Διάσημοι επιστήμονες </vt:lpstr>
      <vt:lpstr>Στις 7 Μαρτίου του 1876 το Γραφείο Ευρεσιτεχνίας των Η.Π.Α έδωσε στον Μπελ το σχετικό δίπλωμα που κατοχύρωνε τη συσκευή που μεταδίδει τον ήχο και τη φωνή τηλεγραφικώς.  </vt:lpstr>
      <vt:lpstr>Το 1880 το έργο του και οι εφευρέσεις του γίνονται γνωστές στην Ευρώπη και η Γαλλία τον τιμά με το ειδικό βραβείο. Πέθανε στις 2 Αυγούστου του 1922 στο Κέιπ Μπρίτον Άιλαντ, στη Νέα Σκωτία του Καναδά. </vt:lpstr>
      <vt:lpstr>PowerPoint Presentation</vt:lpstr>
      <vt:lpstr>Ο Νίκολα Τέσλα </vt:lpstr>
      <vt:lpstr>Το 1870 συνέχισε την εκπαίδευση του μέχρι το 1873 στο Real Gymnasium </vt:lpstr>
      <vt:lpstr>Στις 26 Ιουνίου του έτους 1873 αποφοίτησε με βαθμό «πολύ καλά» και επέστρεψε στη γενέτειρά του όπου προσβλήθηκε από χολέρα. Χρειάστηκε εννέα μήνες για να αναρρώσει.  </vt:lpstr>
      <vt:lpstr>Η πρώτη αφορούσε ένα υποθαλάσσιο δίκτυο σωλήνων που θα επέτρεπε τη γρήγορη αποστολή αλληλογραφίας και δεμάτων από τη μία ήπειρο στην άλλη, και η δεύτερη ένα στάσιμο δακτύλιο κατά μήκος του ισημερινού που θα επέτρεπε τους χρήστες του να μεταβαίνουν, χωρίς να μετακινούνται, σε διαφορετικά σημεία της Γης καθώς αυτή θα περιστρεφόταν ως προς το δακτύλιο.  </vt:lpstr>
      <vt:lpstr>Το 1891 ο Τέσλα εφηύρε το πηνίο που φέρει το όνομά του.  </vt:lpstr>
      <vt:lpstr>Μαρία Σταυροπούλου  Νικολέττα Σιαπέρα Βασιλική Σιαπέρα Άρτεμις Χρονοπούλου Πέτρος Τσομπανίδης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lamperos</dc:creator>
  <cp:lastModifiedBy>damx</cp:lastModifiedBy>
  <cp:revision>16</cp:revision>
  <dcterms:created xsi:type="dcterms:W3CDTF">2015-03-16T12:22:38Z</dcterms:created>
  <dcterms:modified xsi:type="dcterms:W3CDTF">2015-03-16T20:13:22Z</dcterms:modified>
</cp:coreProperties>
</file>