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67" r:id="rId2"/>
    <p:sldId id="256" r:id="rId3"/>
    <p:sldId id="257" r:id="rId4"/>
    <p:sldId id="258" r:id="rId5"/>
    <p:sldId id="259" r:id="rId6"/>
    <p:sldId id="260" r:id="rId7"/>
    <p:sldId id="261" r:id="rId8"/>
    <p:sldId id="262" r:id="rId9"/>
    <p:sldId id="269" r:id="rId10"/>
    <p:sldId id="263" r:id="rId11"/>
    <p:sldId id="270" r:id="rId12"/>
    <p:sldId id="264" r:id="rId13"/>
    <p:sldId id="265" r:id="rId14"/>
    <p:sldId id="266" r:id="rId15"/>
    <p:sldId id="268"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E934E0E-BE51-4C51-8894-9DD7975581F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C730B7-1241-4F4F-8D7C-3436150BEAC4}" type="datetimeFigureOut">
              <a:rPr lang="el-GR" smtClean="0"/>
              <a:pPr/>
              <a:t>20/3/2015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2E934E0E-BE51-4C51-8894-9DD7975581FA}"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C730B7-1241-4F4F-8D7C-3436150BEAC4}" type="datetimeFigureOut">
              <a:rPr lang="el-GR" smtClean="0"/>
              <a:pPr/>
              <a:t>20/3/2015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E934E0E-BE51-4C51-8894-9DD7975581FA}"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ownloads\LOGO.jpg"/>
          <p:cNvPicPr>
            <a:picLocks noChangeAspect="1" noChangeArrowheads="1"/>
          </p:cNvPicPr>
          <p:nvPr/>
        </p:nvPicPr>
        <p:blipFill>
          <a:blip r:embed="rId2"/>
          <a:srcRect/>
          <a:stretch>
            <a:fillRect/>
          </a:stretch>
        </p:blipFill>
        <p:spPr bwMode="auto">
          <a:xfrm>
            <a:off x="571472" y="928670"/>
            <a:ext cx="8105775" cy="528641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071546"/>
            <a:ext cx="8572528" cy="5072098"/>
          </a:xfrm>
        </p:spPr>
        <p:txBody>
          <a:bodyPr>
            <a:noAutofit/>
          </a:bodyPr>
          <a:lstStyle/>
          <a:p>
            <a:pPr>
              <a:buNone/>
            </a:pPr>
            <a:r>
              <a:rPr lang="el-GR" sz="1800" dirty="0" smtClean="0">
                <a:latin typeface="Verdana" pitchFamily="34" charset="0"/>
                <a:ea typeface="Verdana" pitchFamily="34" charset="0"/>
                <a:cs typeface="Verdana" pitchFamily="34" charset="0"/>
              </a:rPr>
              <a:t>Ασθενείς με διαβήτη χρησιμοποιώντας ειδικούς πομπούς, έξυπνες φορητές συσκευές με εφοδιασμένα ειδικά λογισμικά είναι αρκετά για την μεταφορά κλινικών δεδομένων προς τους γιατρούς . Συμβάλλοντας δε στη σταθερή παρακολούθηση της γλυκόζης βοηθώντας στην επίβλεψη, βελτίωσης της φαρμακευτικής αγωγής και διατροφή τους</a:t>
            </a:r>
          </a:p>
          <a:p>
            <a:pPr>
              <a:buNone/>
            </a:pPr>
            <a:r>
              <a:rPr lang="el-GR" sz="1800" dirty="0" smtClean="0">
                <a:latin typeface="Verdana" pitchFamily="34" charset="0"/>
                <a:ea typeface="Verdana" pitchFamily="34" charset="0"/>
                <a:cs typeface="Verdana" pitchFamily="34" charset="0"/>
              </a:rPr>
              <a:t>    Τα καρδιαγγειακά προβλήματα είναι η πιο συχνή παγκόσμια αιτία θανάτου, η βοήθεια των </a:t>
            </a:r>
            <a:r>
              <a:rPr lang="el-GR" sz="1800" dirty="0" err="1" smtClean="0">
                <a:latin typeface="Verdana" pitchFamily="34" charset="0"/>
                <a:ea typeface="Verdana" pitchFamily="34" charset="0"/>
                <a:cs typeface="Verdana" pitchFamily="34" charset="0"/>
              </a:rPr>
              <a:t>νανορομπότ</a:t>
            </a:r>
            <a:r>
              <a:rPr lang="el-GR" sz="1800" dirty="0" smtClean="0">
                <a:latin typeface="Verdana" pitchFamily="34" charset="0"/>
                <a:ea typeface="Verdana" pitchFamily="34" charset="0"/>
                <a:cs typeface="Verdana" pitchFamily="34" charset="0"/>
              </a:rPr>
              <a:t> χάρης την πρόοδο της τεχνολογίας VLSI παρέχουν μετάδοση δεδομένων, εκτέλεση επεξεργασίας των πληροφοριών συμβάλλοντας, στην ικανότητα να εντοπίζουν αρτηριοσκληρωτικές βλάβες σε στενώματα, αιμοφόρα αγγεία, στην στεφανιαία κυκλοφορία θεραπεύοντας τα μηχανικά ή φαρμακολογικά.</a:t>
            </a:r>
          </a:p>
        </p:txBody>
      </p:sp>
      <p:pic>
        <p:nvPicPr>
          <p:cNvPr id="3074" name="Picture 2" descr="C:\Users\user\Desktop\th (3).jpg"/>
          <p:cNvPicPr>
            <a:picLocks noChangeAspect="1" noChangeArrowheads="1"/>
          </p:cNvPicPr>
          <p:nvPr/>
        </p:nvPicPr>
        <p:blipFill>
          <a:blip r:embed="rId2"/>
          <a:srcRect/>
          <a:stretch>
            <a:fillRect/>
          </a:stretch>
        </p:blipFill>
        <p:spPr bwMode="auto">
          <a:xfrm>
            <a:off x="2857488" y="4786322"/>
            <a:ext cx="3571900" cy="171451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214422"/>
            <a:ext cx="8229600" cy="4389120"/>
          </a:xfrm>
        </p:spPr>
        <p:txBody>
          <a:bodyPr>
            <a:normAutofit/>
          </a:bodyPr>
          <a:lstStyle/>
          <a:p>
            <a:pPr>
              <a:buNone/>
            </a:pPr>
            <a:r>
              <a:rPr lang="el-GR" sz="2800" dirty="0" smtClean="0">
                <a:latin typeface="Verdana" pitchFamily="34" charset="0"/>
                <a:ea typeface="Verdana" pitchFamily="34" charset="0"/>
                <a:cs typeface="Verdana" pitchFamily="34" charset="0"/>
              </a:rPr>
              <a:t> </a:t>
            </a:r>
            <a:r>
              <a:rPr lang="el-GR" sz="1900" dirty="0" smtClean="0">
                <a:latin typeface="Verdana" pitchFamily="34" charset="0"/>
                <a:ea typeface="Verdana" pitchFamily="34" charset="0"/>
                <a:cs typeface="Verdana" pitchFamily="34" charset="0"/>
              </a:rPr>
              <a:t>Ειδικά σχεδιασμένα </a:t>
            </a:r>
            <a:r>
              <a:rPr lang="el-GR" sz="1900" dirty="0" err="1" smtClean="0">
                <a:latin typeface="Verdana" pitchFamily="34" charset="0"/>
                <a:ea typeface="Verdana" pitchFamily="34" charset="0"/>
                <a:cs typeface="Verdana" pitchFamily="34" charset="0"/>
              </a:rPr>
              <a:t>Νανοχειρουργικά</a:t>
            </a:r>
            <a:r>
              <a:rPr lang="el-GR" sz="1900" dirty="0" smtClean="0">
                <a:latin typeface="Verdana" pitchFamily="34" charset="0"/>
                <a:ea typeface="Verdana" pitchFamily="34" charset="0"/>
                <a:cs typeface="Verdana" pitchFamily="34" charset="0"/>
              </a:rPr>
              <a:t> εργαλεία παρεμβαίνοντας ενεργά, στις ζωτικές διαδικασίες των κυττάρων με μεθόδους για τον εντοπισμό, τη μεταφορά και τις αλληλεπιδράσεις των μορίων σε ζωντανά κύτταρα . Οι ειδικές λαβίδες βοηθούν στον διαχωρισμό των κακοήθων κυττάρων από τα υγιή, ενώ διάφορες επεμβατικές τεχνικές εργάζονται στη μεταφορά γονιδίων στα ανθρώπινα </a:t>
            </a:r>
            <a:r>
              <a:rPr lang="el-GR" sz="1900" dirty="0" err="1" smtClean="0">
                <a:latin typeface="Verdana" pitchFamily="34" charset="0"/>
                <a:ea typeface="Verdana" pitchFamily="34" charset="0"/>
                <a:cs typeface="Verdana" pitchFamily="34" charset="0"/>
              </a:rPr>
              <a:t>βλαστοκύτταρα</a:t>
            </a:r>
            <a:r>
              <a:rPr lang="el-GR" sz="1900" dirty="0" smtClean="0">
                <a:latin typeface="Verdana" pitchFamily="34" charset="0"/>
                <a:ea typeface="Verdana" pitchFamily="34" charset="0"/>
                <a:cs typeface="Verdana" pitchFamily="34" charset="0"/>
              </a:rPr>
              <a:t>, ώστε να αποκτηθεί μια υψηλά αποδοτική έκφραση του επιμολυσμένου γονιδίου.</a:t>
            </a:r>
            <a:endParaRPr lang="el-GR" sz="1900" dirty="0"/>
          </a:p>
        </p:txBody>
      </p:sp>
      <p:pic>
        <p:nvPicPr>
          <p:cNvPr id="2051" name="Picture 3" descr="C:\Users\user\Desktop\th (1).jpg"/>
          <p:cNvPicPr>
            <a:picLocks noChangeAspect="1" noChangeArrowheads="1"/>
          </p:cNvPicPr>
          <p:nvPr/>
        </p:nvPicPr>
        <p:blipFill>
          <a:blip r:embed="rId2"/>
          <a:srcRect/>
          <a:stretch>
            <a:fillRect/>
          </a:stretch>
        </p:blipFill>
        <p:spPr bwMode="auto">
          <a:xfrm>
            <a:off x="2285984" y="4000504"/>
            <a:ext cx="4517999" cy="221455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595004"/>
          </a:xfrm>
        </p:spPr>
        <p:txBody>
          <a:bodyPr>
            <a:normAutofit fontScale="92500" lnSpcReduction="10000"/>
          </a:bodyPr>
          <a:lstStyle/>
          <a:p>
            <a:pPr>
              <a:buNone/>
            </a:pPr>
            <a:r>
              <a:rPr lang="el-GR" sz="3000" b="1" i="1" u="sng" dirty="0" smtClean="0">
                <a:latin typeface="Verdana" pitchFamily="34" charset="0"/>
                <a:ea typeface="Verdana" pitchFamily="34" charset="0"/>
                <a:cs typeface="Verdana" pitchFamily="34" charset="0"/>
              </a:rPr>
              <a:t>Με ένα χάπι η χορήγηση ινσουλίνης</a:t>
            </a:r>
          </a:p>
          <a:p>
            <a:pPr>
              <a:buNone/>
            </a:pPr>
            <a:endParaRPr lang="el-GR" b="1" dirty="0" smtClean="0"/>
          </a:p>
          <a:p>
            <a:pPr>
              <a:buNone/>
            </a:pPr>
            <a:r>
              <a:rPr lang="el-GR" sz="1900" dirty="0" smtClean="0">
                <a:latin typeface="Verdana" pitchFamily="34" charset="0"/>
                <a:ea typeface="Verdana" pitchFamily="34" charset="0"/>
                <a:cs typeface="Verdana" pitchFamily="34" charset="0"/>
              </a:rPr>
              <a:t>  Ένα χάπι, με το οποίο θα χορηγείται μελλοντικά η ινσουλίνη, αναμένεται να απαλλάξει τους διαβητικούς από τις ενέσεις.</a:t>
            </a:r>
          </a:p>
          <a:p>
            <a:pPr>
              <a:buNone/>
            </a:pPr>
            <a:r>
              <a:rPr lang="el-GR" sz="1900" dirty="0" smtClean="0">
                <a:latin typeface="Verdana" pitchFamily="34" charset="0"/>
                <a:ea typeface="Verdana" pitchFamily="34" charset="0"/>
                <a:cs typeface="Verdana" pitchFamily="34" charset="0"/>
              </a:rPr>
              <a:t>   Η ινσουλίνη είναι πρωτεΐνη η οποία, όταν την παίρνουμε από το στόμα, καταστρέφεται από το γαστρικό υγρό. Γι’ αυτό οι περισσότεροι διαβητικοί ασθενείς χρησιμοποιούν υποδόρια ένεση ινσουλίνης.</a:t>
            </a:r>
          </a:p>
          <a:p>
            <a:pPr>
              <a:buNone/>
            </a:pPr>
            <a:r>
              <a:rPr lang="el-GR" sz="1900" dirty="0" smtClean="0">
                <a:latin typeface="Verdana" pitchFamily="34" charset="0"/>
                <a:ea typeface="Verdana" pitchFamily="34" charset="0"/>
                <a:cs typeface="Verdana" pitchFamily="34" charset="0"/>
              </a:rPr>
              <a:t>  Έχει διαπιστωθεί ότι αν βάλουμε την ινσουλίνη σε </a:t>
            </a:r>
            <a:r>
              <a:rPr lang="el-GR" sz="1900" dirty="0" err="1" smtClean="0">
                <a:latin typeface="Verdana" pitchFamily="34" charset="0"/>
                <a:ea typeface="Verdana" pitchFamily="34" charset="0"/>
                <a:cs typeface="Verdana" pitchFamily="34" charset="0"/>
              </a:rPr>
              <a:t>νανοσωματίδια</a:t>
            </a:r>
            <a:r>
              <a:rPr lang="el-GR" sz="1900" dirty="0" smtClean="0">
                <a:latin typeface="Verdana" pitchFamily="34" charset="0"/>
                <a:ea typeface="Verdana" pitchFamily="34" charset="0"/>
                <a:cs typeface="Verdana" pitchFamily="34" charset="0"/>
              </a:rPr>
              <a:t> με </a:t>
            </a:r>
            <a:r>
              <a:rPr lang="el-GR" sz="1900" dirty="0" err="1" smtClean="0">
                <a:latin typeface="Verdana" pitchFamily="34" charset="0"/>
                <a:ea typeface="Verdana" pitchFamily="34" charset="0"/>
                <a:cs typeface="Verdana" pitchFamily="34" charset="0"/>
              </a:rPr>
              <a:t>χυτοσίνη</a:t>
            </a:r>
            <a:r>
              <a:rPr lang="el-GR" sz="1900" dirty="0" smtClean="0">
                <a:latin typeface="Verdana" pitchFamily="34" charset="0"/>
                <a:ea typeface="Verdana" pitchFamily="34" charset="0"/>
                <a:cs typeface="Verdana" pitchFamily="34" charset="0"/>
              </a:rPr>
              <a:t>, ένα πολυμερές που περιβάλλει το </a:t>
            </a:r>
            <a:r>
              <a:rPr lang="el-GR" sz="1900" dirty="0" err="1" smtClean="0">
                <a:latin typeface="Verdana" pitchFamily="34" charset="0"/>
                <a:ea typeface="Verdana" pitchFamily="34" charset="0"/>
                <a:cs typeface="Verdana" pitchFamily="34" charset="0"/>
              </a:rPr>
              <a:t>νανοσωματίδιο</a:t>
            </a:r>
            <a:r>
              <a:rPr lang="el-GR" sz="1900" dirty="0" smtClean="0">
                <a:latin typeface="Verdana" pitchFamily="34" charset="0"/>
                <a:ea typeface="Verdana" pitchFamily="34" charset="0"/>
                <a:cs typeface="Verdana" pitchFamily="34" charset="0"/>
              </a:rPr>
              <a:t>, αυτή προστατεύεται από το γαστρικό υγρό. Από την άλλη λόγω της </a:t>
            </a:r>
            <a:r>
              <a:rPr lang="el-GR" sz="1900" dirty="0" err="1" smtClean="0">
                <a:latin typeface="Verdana" pitchFamily="34" charset="0"/>
                <a:ea typeface="Verdana" pitchFamily="34" charset="0"/>
                <a:cs typeface="Verdana" pitchFamily="34" charset="0"/>
              </a:rPr>
              <a:t>χυτοσίνης</a:t>
            </a:r>
            <a:r>
              <a:rPr lang="el-GR" sz="1900" dirty="0" smtClean="0">
                <a:latin typeface="Verdana" pitchFamily="34" charset="0"/>
                <a:ea typeface="Verdana" pitchFamily="34" charset="0"/>
                <a:cs typeface="Verdana" pitchFamily="34" charset="0"/>
              </a:rPr>
              <a:t> η ινσουλίνη απορροφάται καλύτερα από το έντερο.</a:t>
            </a:r>
          </a:p>
          <a:p>
            <a:pPr>
              <a:buNone/>
            </a:pPr>
            <a:r>
              <a:rPr lang="el-GR" sz="1900" dirty="0" smtClean="0">
                <a:latin typeface="Verdana" pitchFamily="34" charset="0"/>
                <a:ea typeface="Verdana" pitchFamily="34" charset="0"/>
                <a:cs typeface="Verdana" pitchFamily="34" charset="0"/>
              </a:rPr>
              <a:t>    Ωστόσο επειδή τα </a:t>
            </a:r>
            <a:r>
              <a:rPr lang="el-GR" sz="1900" dirty="0" err="1" smtClean="0">
                <a:latin typeface="Verdana" pitchFamily="34" charset="0"/>
                <a:ea typeface="Verdana" pitchFamily="34" charset="0"/>
                <a:cs typeface="Verdana" pitchFamily="34" charset="0"/>
              </a:rPr>
              <a:t>νανοσωματίδια</a:t>
            </a:r>
            <a:r>
              <a:rPr lang="el-GR" sz="1900" dirty="0" smtClean="0">
                <a:latin typeface="Verdana" pitchFamily="34" charset="0"/>
                <a:ea typeface="Verdana" pitchFamily="34" charset="0"/>
                <a:cs typeface="Verdana" pitchFamily="34" charset="0"/>
              </a:rPr>
              <a:t> που χρησιμοποιούνται για θεραπευτικούς σκοπούς είναι τόσο μικρά ώστε μπορούν να διεισδύσουν μέσα στο κύτταρο και επιδράσουν στο DNA οι επιστήμονες ερευνούν και τους τρόπους με τους οποίους θα μπορεί να γίνει ασφαλής η χρήση τους.</a:t>
            </a:r>
          </a:p>
          <a:p>
            <a:pPr>
              <a:buNone/>
            </a:pPr>
            <a:r>
              <a:rPr lang="el-GR" sz="2300" dirty="0" smtClean="0"/>
              <a:t> </a:t>
            </a:r>
            <a:endParaRPr lang="el-GR" sz="23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i="1" u="sng" dirty="0" smtClean="0">
                <a:solidFill>
                  <a:schemeClr val="tx1"/>
                </a:solidFill>
                <a:latin typeface="Verdana" pitchFamily="34" charset="0"/>
                <a:ea typeface="Verdana" pitchFamily="34" charset="0"/>
                <a:cs typeface="Verdana" pitchFamily="34" charset="0"/>
              </a:rPr>
              <a:t>Μαγνητικά </a:t>
            </a:r>
            <a:r>
              <a:rPr lang="el-GR" sz="2400" b="1" i="1" u="sng" dirty="0" err="1" smtClean="0">
                <a:solidFill>
                  <a:schemeClr val="tx1"/>
                </a:solidFill>
                <a:latin typeface="Verdana" pitchFamily="34" charset="0"/>
                <a:ea typeface="Verdana" pitchFamily="34" charset="0"/>
                <a:cs typeface="Verdana" pitchFamily="34" charset="0"/>
              </a:rPr>
              <a:t>νανοσωματίδια</a:t>
            </a:r>
            <a:r>
              <a:rPr lang="el-GR" sz="2400" b="1" i="1" u="sng" dirty="0" smtClean="0">
                <a:solidFill>
                  <a:schemeClr val="tx1"/>
                </a:solidFill>
                <a:latin typeface="Verdana" pitchFamily="34" charset="0"/>
                <a:ea typeface="Verdana" pitchFamily="34" charset="0"/>
                <a:cs typeface="Verdana" pitchFamily="34" charset="0"/>
              </a:rPr>
              <a:t> για την αντιμετώπιση του καρκίνου</a:t>
            </a:r>
            <a:endParaRPr lang="el-GR" sz="2400" b="1" i="1" u="sng"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457200" y="2071678"/>
            <a:ext cx="8229600" cy="4252922"/>
          </a:xfrm>
        </p:spPr>
        <p:txBody>
          <a:bodyPr>
            <a:normAutofit/>
          </a:bodyPr>
          <a:lstStyle/>
          <a:p>
            <a:pPr>
              <a:buNone/>
            </a:pPr>
            <a:r>
              <a:rPr lang="el-GR" sz="1800" dirty="0" smtClean="0">
                <a:latin typeface="Verdana" pitchFamily="34" charset="0"/>
                <a:ea typeface="Verdana" pitchFamily="34" charset="0"/>
                <a:cs typeface="Verdana" pitchFamily="34" charset="0"/>
              </a:rPr>
              <a:t>Μαγνητικά </a:t>
            </a:r>
            <a:r>
              <a:rPr lang="el-GR" sz="1800" dirty="0" err="1" smtClean="0">
                <a:latin typeface="Verdana" pitchFamily="34" charset="0"/>
                <a:ea typeface="Verdana" pitchFamily="34" charset="0"/>
                <a:cs typeface="Verdana" pitchFamily="34" charset="0"/>
              </a:rPr>
              <a:t>νανοσωματίδια</a:t>
            </a:r>
            <a:r>
              <a:rPr lang="el-GR" sz="1800" dirty="0" smtClean="0">
                <a:latin typeface="Verdana" pitchFamily="34" charset="0"/>
                <a:ea typeface="Verdana" pitchFamily="34" charset="0"/>
                <a:cs typeface="Verdana" pitchFamily="34" charset="0"/>
              </a:rPr>
              <a:t> με </a:t>
            </a:r>
            <a:r>
              <a:rPr lang="el-GR" sz="1800" dirty="0" err="1" smtClean="0">
                <a:latin typeface="Verdana" pitchFamily="34" charset="0"/>
                <a:ea typeface="Verdana" pitchFamily="34" charset="0"/>
                <a:cs typeface="Verdana" pitchFamily="34" charset="0"/>
              </a:rPr>
              <a:t>χημειοθεραπευτικά</a:t>
            </a:r>
            <a:r>
              <a:rPr lang="el-GR" sz="1800" dirty="0" smtClean="0">
                <a:latin typeface="Verdana" pitchFamily="34" charset="0"/>
                <a:ea typeface="Verdana" pitchFamily="34" charset="0"/>
                <a:cs typeface="Verdana" pitchFamily="34" charset="0"/>
              </a:rPr>
              <a:t> φάρμακα μπορούν να χρησιμοποιηθούν στη </a:t>
            </a:r>
            <a:r>
              <a:rPr lang="el-GR" sz="1800" dirty="0" err="1" smtClean="0">
                <a:latin typeface="Verdana" pitchFamily="34" charset="0"/>
                <a:ea typeface="Verdana" pitchFamily="34" charset="0"/>
                <a:cs typeface="Verdana" pitchFamily="34" charset="0"/>
              </a:rPr>
              <a:t>στοχευμένη</a:t>
            </a:r>
            <a:r>
              <a:rPr lang="el-GR" sz="1800" dirty="0" smtClean="0">
                <a:latin typeface="Verdana" pitchFamily="34" charset="0"/>
                <a:ea typeface="Verdana" pitchFamily="34" charset="0"/>
                <a:cs typeface="Verdana" pitchFamily="34" charset="0"/>
              </a:rPr>
              <a:t> αντιμετώπιση του καρκίνου, χωρίς να πλήττονται τα υγιή κύτταρα.</a:t>
            </a:r>
            <a:endParaRPr lang="en-US" sz="1800" dirty="0" smtClean="0">
              <a:latin typeface="Verdana" pitchFamily="34" charset="0"/>
              <a:ea typeface="Verdana" pitchFamily="34" charset="0"/>
              <a:cs typeface="Verdana" pitchFamily="34" charset="0"/>
            </a:endParaRPr>
          </a:p>
          <a:p>
            <a:pPr>
              <a:buNone/>
            </a:pPr>
            <a:r>
              <a:rPr lang="el-GR" sz="1800" dirty="0" smtClean="0">
                <a:latin typeface="Verdana" pitchFamily="34" charset="0"/>
                <a:ea typeface="Verdana" pitchFamily="34" charset="0"/>
                <a:cs typeface="Verdana" pitchFamily="34" charset="0"/>
              </a:rPr>
              <a:t>Ήδη στη Γερμανία έχει φτάσει σε </a:t>
            </a:r>
            <a:r>
              <a:rPr lang="el-GR" sz="1800" dirty="0" err="1" smtClean="0">
                <a:latin typeface="Verdana" pitchFamily="34" charset="0"/>
                <a:ea typeface="Verdana" pitchFamily="34" charset="0"/>
                <a:cs typeface="Verdana" pitchFamily="34" charset="0"/>
              </a:rPr>
              <a:t>προκλινικό</a:t>
            </a:r>
            <a:r>
              <a:rPr lang="el-GR" sz="1800" dirty="0" smtClean="0">
                <a:latin typeface="Verdana" pitchFamily="34" charset="0"/>
                <a:ea typeface="Verdana" pitchFamily="34" charset="0"/>
                <a:cs typeface="Verdana" pitchFamily="34" charset="0"/>
              </a:rPr>
              <a:t> στάδιο έρευνα στο πλαίσιο της οποίας έχει αναπτυχθεί ένα σύστημα με μαγνητικά </a:t>
            </a:r>
            <a:r>
              <a:rPr lang="el-GR" sz="1800" dirty="0" err="1" smtClean="0">
                <a:latin typeface="Verdana" pitchFamily="34" charset="0"/>
                <a:ea typeface="Verdana" pitchFamily="34" charset="0"/>
                <a:cs typeface="Verdana" pitchFamily="34" charset="0"/>
              </a:rPr>
              <a:t>νανοσωματίδια</a:t>
            </a:r>
            <a:r>
              <a:rPr lang="el-GR" sz="1800" dirty="0" smtClean="0">
                <a:latin typeface="Verdana" pitchFamily="34" charset="0"/>
                <a:ea typeface="Verdana" pitchFamily="34" charset="0"/>
                <a:cs typeface="Verdana" pitchFamily="34" charset="0"/>
              </a:rPr>
              <a:t> που πηγαίνουν στον καρκίνο του εγκεφάλου.</a:t>
            </a:r>
            <a:br>
              <a:rPr lang="el-GR" sz="1800" dirty="0" smtClean="0">
                <a:latin typeface="Verdana" pitchFamily="34" charset="0"/>
                <a:ea typeface="Verdana" pitchFamily="34" charset="0"/>
                <a:cs typeface="Verdana" pitchFamily="34" charset="0"/>
              </a:rPr>
            </a:br>
            <a:r>
              <a:rPr lang="el-GR" sz="1800" dirty="0" smtClean="0">
                <a:latin typeface="Verdana" pitchFamily="34" charset="0"/>
                <a:ea typeface="Verdana" pitchFamily="34" charset="0"/>
                <a:cs typeface="Verdana" pitchFamily="34" charset="0"/>
              </a:rPr>
              <a:t>Στη συνέχεια καταστρέφονται τοπικά τα καρκινικά κύτταρα με υπερθερμία (αύξηση της θερμοκρασίας στους 41-40 βαθμούς Κελσίου). </a:t>
            </a:r>
            <a:br>
              <a:rPr lang="el-GR" sz="1800" dirty="0" smtClean="0">
                <a:latin typeface="Verdana" pitchFamily="34" charset="0"/>
                <a:ea typeface="Verdana" pitchFamily="34" charset="0"/>
                <a:cs typeface="Verdana" pitchFamily="34" charset="0"/>
              </a:rPr>
            </a:br>
            <a:endParaRPr lang="el-GR" sz="1800" dirty="0">
              <a:latin typeface="Verdana" pitchFamily="34" charset="0"/>
              <a:ea typeface="Verdana" pitchFamily="34" charset="0"/>
              <a:cs typeface="Verdana" pitchFamily="34" charset="0"/>
            </a:endParaRPr>
          </a:p>
        </p:txBody>
      </p:sp>
      <p:pic>
        <p:nvPicPr>
          <p:cNvPr id="1026" name="Picture 2" descr="C:\Users\user\Desktop\th.jpg"/>
          <p:cNvPicPr>
            <a:picLocks noChangeAspect="1" noChangeArrowheads="1"/>
          </p:cNvPicPr>
          <p:nvPr/>
        </p:nvPicPr>
        <p:blipFill>
          <a:blip r:embed="rId2"/>
          <a:srcRect/>
          <a:stretch>
            <a:fillRect/>
          </a:stretch>
        </p:blipFill>
        <p:spPr bwMode="auto">
          <a:xfrm>
            <a:off x="2428860" y="4572008"/>
            <a:ext cx="4087831" cy="192882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928670"/>
            <a:ext cx="8229600" cy="5380690"/>
          </a:xfrm>
        </p:spPr>
        <p:txBody>
          <a:bodyPr>
            <a:normAutofit/>
          </a:bodyPr>
          <a:lstStyle/>
          <a:p>
            <a:r>
              <a:rPr lang="el-GR" sz="1800" dirty="0" err="1" smtClean="0">
                <a:latin typeface="Verdana" pitchFamily="34" charset="0"/>
                <a:ea typeface="Verdana" pitchFamily="34" charset="0"/>
                <a:cs typeface="Verdana" pitchFamily="34" charset="0"/>
              </a:rPr>
              <a:t>Επομενως</a:t>
            </a:r>
            <a:r>
              <a:rPr lang="el-GR" sz="1800" dirty="0" smtClean="0">
                <a:latin typeface="Verdana" pitchFamily="34" charset="0"/>
                <a:ea typeface="Verdana" pitchFamily="34" charset="0"/>
                <a:cs typeface="Verdana" pitchFamily="34" charset="0"/>
              </a:rPr>
              <a:t>, η </a:t>
            </a:r>
            <a:r>
              <a:rPr lang="el-GR" sz="1800" dirty="0" err="1" smtClean="0">
                <a:latin typeface="Verdana" pitchFamily="34" charset="0"/>
                <a:ea typeface="Verdana" pitchFamily="34" charset="0"/>
                <a:cs typeface="Verdana" pitchFamily="34" charset="0"/>
              </a:rPr>
              <a:t>Νανοτεχνολογία</a:t>
            </a:r>
            <a:r>
              <a:rPr lang="el-GR" sz="1800" dirty="0" smtClean="0">
                <a:latin typeface="Verdana" pitchFamily="34" charset="0"/>
                <a:ea typeface="Verdana" pitchFamily="34" charset="0"/>
                <a:cs typeface="Verdana" pitchFamily="34" charset="0"/>
              </a:rPr>
              <a:t> οδηγεί την ανάπτυξη μιας νέας γενιάς διαγνωστικών εργαλείων, συμβάλλοντας θετικά στη θεραπεία και την αντιμετώπιση των διαφόρων ασθενειών.</a:t>
            </a:r>
          </a:p>
          <a:p>
            <a:r>
              <a:rPr lang="el-GR" sz="1800" dirty="0" smtClean="0">
                <a:latin typeface="Verdana" pitchFamily="34" charset="0"/>
                <a:ea typeface="Verdana" pitchFamily="34" charset="0"/>
                <a:cs typeface="Verdana" pitchFamily="34" charset="0"/>
              </a:rPr>
              <a:t>Αποτελείται δε από ένα τεράστιο επιστημονικό πεδίο με </a:t>
            </a:r>
            <a:r>
              <a:rPr lang="el-GR" sz="1800" dirty="0" err="1" smtClean="0">
                <a:latin typeface="Verdana" pitchFamily="34" charset="0"/>
                <a:ea typeface="Verdana" pitchFamily="34" charset="0"/>
                <a:cs typeface="Verdana" pitchFamily="34" charset="0"/>
              </a:rPr>
              <a:t>αρκετα</a:t>
            </a:r>
            <a:r>
              <a:rPr lang="el-GR" sz="1800" dirty="0" smtClean="0">
                <a:latin typeface="Verdana" pitchFamily="34" charset="0"/>
                <a:ea typeface="Verdana" pitchFamily="34" charset="0"/>
                <a:cs typeface="Verdana" pitchFamily="34" charset="0"/>
              </a:rPr>
              <a:t> ωφέλει για το ανθρώπινο </a:t>
            </a:r>
            <a:r>
              <a:rPr lang="el-GR" sz="1800" dirty="0" err="1" smtClean="0">
                <a:latin typeface="Verdana" pitchFamily="34" charset="0"/>
                <a:ea typeface="Verdana" pitchFamily="34" charset="0"/>
                <a:cs typeface="Verdana" pitchFamily="34" charset="0"/>
              </a:rPr>
              <a:t>σωμα</a:t>
            </a:r>
            <a:r>
              <a:rPr lang="el-GR" sz="1800" dirty="0" smtClean="0">
                <a:latin typeface="Verdana" pitchFamily="34" charset="0"/>
                <a:ea typeface="Verdana" pitchFamily="34" charset="0"/>
                <a:cs typeface="Verdana" pitchFamily="34" charset="0"/>
              </a:rPr>
              <a:t>.</a:t>
            </a:r>
            <a:endParaRPr lang="el-GR" sz="1800" dirty="0">
              <a:latin typeface="Verdana" pitchFamily="34" charset="0"/>
              <a:ea typeface="Verdana" pitchFamily="34" charset="0"/>
              <a:cs typeface="Verdana" pitchFamily="34" charset="0"/>
            </a:endParaRPr>
          </a:p>
        </p:txBody>
      </p:sp>
      <p:pic>
        <p:nvPicPr>
          <p:cNvPr id="4" name="Picture 2" descr="C:\Users\Guest\Desktop\αρχείο λήψης.jpg"/>
          <p:cNvPicPr>
            <a:picLocks noChangeAspect="1" noChangeArrowheads="1"/>
          </p:cNvPicPr>
          <p:nvPr/>
        </p:nvPicPr>
        <p:blipFill>
          <a:blip r:embed="rId2"/>
          <a:srcRect/>
          <a:stretch>
            <a:fillRect/>
          </a:stretch>
        </p:blipFill>
        <p:spPr bwMode="auto">
          <a:xfrm>
            <a:off x="1571604" y="2857496"/>
            <a:ext cx="5357850" cy="339250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309252"/>
          </a:xfrm>
        </p:spPr>
        <p:txBody>
          <a:bodyPr>
            <a:normAutofit/>
          </a:bodyPr>
          <a:lstStyle/>
          <a:p>
            <a:pPr>
              <a:buNone/>
            </a:pPr>
            <a:r>
              <a:rPr lang="el-GR" sz="1800" b="1" i="1" dirty="0" smtClean="0">
                <a:latin typeface="Verdana" pitchFamily="34" charset="0"/>
                <a:ea typeface="Verdana" pitchFamily="34" charset="0"/>
                <a:cs typeface="Verdana" pitchFamily="34" charset="0"/>
              </a:rPr>
              <a:t>   </a:t>
            </a:r>
            <a:r>
              <a:rPr lang="en-US" sz="1800" b="1" i="1" dirty="0" smtClean="0">
                <a:latin typeface="Verdana" pitchFamily="34" charset="0"/>
                <a:ea typeface="Verdana" pitchFamily="34" charset="0"/>
                <a:cs typeface="Verdana" pitchFamily="34" charset="0"/>
              </a:rPr>
              <a:t>BIB</a:t>
            </a:r>
            <a:r>
              <a:rPr lang="el-GR" sz="1800" b="1" i="1" dirty="0" smtClean="0">
                <a:latin typeface="Verdana" pitchFamily="34" charset="0"/>
                <a:ea typeface="Verdana" pitchFamily="34" charset="0"/>
                <a:cs typeface="Verdana" pitchFamily="34" charset="0"/>
              </a:rPr>
              <a:t>ΛΙΟΓΡΑΦΙΑ</a:t>
            </a:r>
            <a:r>
              <a:rPr lang="en-US" sz="1800" dirty="0">
                <a:latin typeface="Verdana" pitchFamily="34" charset="0"/>
                <a:ea typeface="Verdana" pitchFamily="34" charset="0"/>
                <a:cs typeface="Verdana" pitchFamily="34" charset="0"/>
              </a:rPr>
              <a:t>:http://nn.physics.auth.gr/</a:t>
            </a:r>
            <a:r>
              <a:rPr lang="en-US" sz="1800" dirty="0" err="1">
                <a:latin typeface="Verdana" pitchFamily="34" charset="0"/>
                <a:ea typeface="Verdana" pitchFamily="34" charset="0"/>
                <a:cs typeface="Verdana" pitchFamily="34" charset="0"/>
              </a:rPr>
              <a:t>index.php?option</a:t>
            </a:r>
            <a:r>
              <a:rPr lang="en-US" sz="1800" dirty="0">
                <a:latin typeface="Verdana" pitchFamily="34" charset="0"/>
                <a:ea typeface="Verdana" pitchFamily="34" charset="0"/>
                <a:cs typeface="Verdana" pitchFamily="34" charset="0"/>
              </a:rPr>
              <a:t>=</a:t>
            </a:r>
            <a:r>
              <a:rPr lang="en-US" sz="1800" dirty="0" err="1">
                <a:latin typeface="Verdana" pitchFamily="34" charset="0"/>
                <a:ea typeface="Verdana" pitchFamily="34" charset="0"/>
                <a:cs typeface="Verdana" pitchFamily="34" charset="0"/>
              </a:rPr>
              <a:t>com_content&amp;view</a:t>
            </a:r>
            <a:r>
              <a:rPr lang="en-US" sz="1800" dirty="0">
                <a:latin typeface="Verdana" pitchFamily="34" charset="0"/>
                <a:ea typeface="Verdana" pitchFamily="34" charset="0"/>
                <a:cs typeface="Verdana" pitchFamily="34" charset="0"/>
              </a:rPr>
              <a:t>=</a:t>
            </a:r>
            <a:r>
              <a:rPr lang="en-US" sz="1800" dirty="0" err="1">
                <a:latin typeface="Verdana" pitchFamily="34" charset="0"/>
                <a:ea typeface="Verdana" pitchFamily="34" charset="0"/>
                <a:cs typeface="Verdana" pitchFamily="34" charset="0"/>
              </a:rPr>
              <a:t>article&amp;id</a:t>
            </a:r>
            <a:r>
              <a:rPr lang="en-US" sz="1800" dirty="0">
                <a:latin typeface="Verdana" pitchFamily="34" charset="0"/>
                <a:ea typeface="Verdana" pitchFamily="34" charset="0"/>
                <a:cs typeface="Verdana" pitchFamily="34" charset="0"/>
              </a:rPr>
              <a:t>=303%3A2013-11-05-14-19-06&amp;catid=68%3A2010-09-03-21-09-19&amp;Itemid=96&amp;lang=el</a:t>
            </a:r>
            <a:r>
              <a:rPr lang="el-GR" dirty="0" smtClean="0">
                <a:latin typeface="Verdana" pitchFamily="34" charset="0"/>
                <a:ea typeface="Verdana" pitchFamily="34" charset="0"/>
                <a:cs typeface="Verdana" pitchFamily="34" charset="0"/>
              </a:rPr>
              <a:t/>
            </a:r>
            <a:br>
              <a:rPr lang="el-GR" dirty="0" smtClean="0">
                <a:latin typeface="Verdana" pitchFamily="34" charset="0"/>
                <a:ea typeface="Verdana" pitchFamily="34" charset="0"/>
                <a:cs typeface="Verdana" pitchFamily="34" charset="0"/>
              </a:rPr>
            </a:br>
            <a:r>
              <a:rPr lang="el-GR" dirty="0" smtClean="0">
                <a:latin typeface="Verdana" pitchFamily="34" charset="0"/>
                <a:ea typeface="Verdana" pitchFamily="34" charset="0"/>
                <a:cs typeface="Verdana" pitchFamily="34" charset="0"/>
              </a:rPr>
              <a:t/>
            </a:r>
            <a:br>
              <a:rPr lang="el-GR" dirty="0" smtClean="0">
                <a:latin typeface="Verdana" pitchFamily="34" charset="0"/>
                <a:ea typeface="Verdana" pitchFamily="34" charset="0"/>
                <a:cs typeface="Verdana" pitchFamily="34" charset="0"/>
              </a:rPr>
            </a:br>
            <a:r>
              <a:rPr lang="el-GR" sz="2400" b="1" u="sng" dirty="0" smtClean="0">
                <a:latin typeface="Verdana" pitchFamily="34" charset="0"/>
                <a:ea typeface="Verdana" pitchFamily="34" charset="0"/>
                <a:cs typeface="Verdana" pitchFamily="34" charset="0"/>
              </a:rPr>
              <a:t>ΜΕΛΟΙ </a:t>
            </a:r>
            <a:r>
              <a:rPr lang="el-GR" sz="2400" b="1" u="sng" dirty="0" smtClean="0">
                <a:latin typeface="Verdana" pitchFamily="34" charset="0"/>
                <a:ea typeface="Verdana" pitchFamily="34" charset="0"/>
                <a:cs typeface="Verdana" pitchFamily="34" charset="0"/>
              </a:rPr>
              <a:t>ΟΜΑΔΑΣ</a:t>
            </a:r>
            <a:r>
              <a:rPr lang="en-US" sz="2400" dirty="0" smtClean="0">
                <a:latin typeface="Verdana" pitchFamily="34" charset="0"/>
                <a:ea typeface="Verdana" pitchFamily="34" charset="0"/>
                <a:cs typeface="Verdana" pitchFamily="34" charset="0"/>
              </a:rPr>
              <a:t>:</a:t>
            </a:r>
            <a:br>
              <a:rPr lang="en-US" sz="2400" dirty="0" smtClean="0">
                <a:latin typeface="Verdana" pitchFamily="34" charset="0"/>
                <a:ea typeface="Verdana" pitchFamily="34" charset="0"/>
                <a:cs typeface="Verdana" pitchFamily="34" charset="0"/>
              </a:rPr>
            </a:br>
            <a:r>
              <a:rPr lang="en-US" sz="2400" dirty="0" smtClean="0">
                <a:latin typeface="Verdana" pitchFamily="34" charset="0"/>
                <a:ea typeface="Verdana" pitchFamily="34" charset="0"/>
                <a:cs typeface="Verdana" pitchFamily="34" charset="0"/>
              </a:rPr>
              <a:t>K</a:t>
            </a:r>
            <a:r>
              <a:rPr lang="el-GR" sz="2400" dirty="0" err="1" smtClean="0">
                <a:latin typeface="Verdana" pitchFamily="34" charset="0"/>
                <a:ea typeface="Verdana" pitchFamily="34" charset="0"/>
                <a:cs typeface="Verdana" pitchFamily="34" charset="0"/>
              </a:rPr>
              <a:t>ατερίνα</a:t>
            </a:r>
            <a:r>
              <a:rPr lang="el-GR" sz="2400" dirty="0" smtClean="0">
                <a:latin typeface="Verdana" pitchFamily="34" charset="0"/>
                <a:ea typeface="Verdana" pitchFamily="34" charset="0"/>
                <a:cs typeface="Verdana" pitchFamily="34" charset="0"/>
              </a:rPr>
              <a:t>  </a:t>
            </a:r>
            <a:r>
              <a:rPr lang="el-GR" sz="2400" dirty="0" err="1" smtClean="0">
                <a:latin typeface="Verdana" pitchFamily="34" charset="0"/>
                <a:ea typeface="Verdana" pitchFamily="34" charset="0"/>
                <a:cs typeface="Verdana" pitchFamily="34" charset="0"/>
              </a:rPr>
              <a:t>Τσιρογιάννη</a:t>
            </a:r>
            <a:r>
              <a:rPr lang="el-GR" sz="2400" dirty="0" smtClean="0">
                <a:latin typeface="Verdana" pitchFamily="34" charset="0"/>
                <a:ea typeface="Verdana" pitchFamily="34" charset="0"/>
                <a:cs typeface="Verdana" pitchFamily="34" charset="0"/>
              </a:rPr>
              <a:t/>
            </a:r>
            <a:br>
              <a:rPr lang="el-GR" sz="2400" dirty="0" smtClean="0">
                <a:latin typeface="Verdana" pitchFamily="34" charset="0"/>
                <a:ea typeface="Verdana" pitchFamily="34" charset="0"/>
                <a:cs typeface="Verdana" pitchFamily="34" charset="0"/>
              </a:rPr>
            </a:br>
            <a:r>
              <a:rPr lang="el-GR" sz="2400" dirty="0" smtClean="0">
                <a:latin typeface="Verdana" pitchFamily="34" charset="0"/>
                <a:ea typeface="Verdana" pitchFamily="34" charset="0"/>
                <a:cs typeface="Verdana" pitchFamily="34" charset="0"/>
              </a:rPr>
              <a:t>Σοφία </a:t>
            </a:r>
            <a:r>
              <a:rPr lang="el-GR" sz="2400" dirty="0" err="1" smtClean="0">
                <a:latin typeface="Verdana" pitchFamily="34" charset="0"/>
                <a:ea typeface="Verdana" pitchFamily="34" charset="0"/>
                <a:cs typeface="Verdana" pitchFamily="34" charset="0"/>
              </a:rPr>
              <a:t>Φυσάκη</a:t>
            </a:r>
            <a:r>
              <a:rPr lang="el-GR" sz="2400" dirty="0" smtClean="0">
                <a:latin typeface="Verdana" pitchFamily="34" charset="0"/>
                <a:ea typeface="Verdana" pitchFamily="34" charset="0"/>
                <a:cs typeface="Verdana" pitchFamily="34" charset="0"/>
              </a:rPr>
              <a:t/>
            </a:r>
            <a:br>
              <a:rPr lang="el-GR" sz="2400" dirty="0" smtClean="0">
                <a:latin typeface="Verdana" pitchFamily="34" charset="0"/>
                <a:ea typeface="Verdana" pitchFamily="34" charset="0"/>
                <a:cs typeface="Verdana" pitchFamily="34" charset="0"/>
              </a:rPr>
            </a:br>
            <a:r>
              <a:rPr lang="el-GR" sz="2400" dirty="0" smtClean="0">
                <a:latin typeface="Verdana" pitchFamily="34" charset="0"/>
                <a:ea typeface="Verdana" pitchFamily="34" charset="0"/>
                <a:cs typeface="Verdana" pitchFamily="34" charset="0"/>
              </a:rPr>
              <a:t>Κωνσταντίνα </a:t>
            </a:r>
            <a:r>
              <a:rPr lang="el-GR" sz="2400" dirty="0" err="1" smtClean="0">
                <a:latin typeface="Verdana" pitchFamily="34" charset="0"/>
                <a:ea typeface="Verdana" pitchFamily="34" charset="0"/>
                <a:cs typeface="Verdana" pitchFamily="34" charset="0"/>
              </a:rPr>
              <a:t>Φραγκουλοπούλου</a:t>
            </a:r>
            <a:r>
              <a:rPr lang="el-GR" sz="2400" dirty="0" smtClean="0">
                <a:latin typeface="Verdana" pitchFamily="34" charset="0"/>
                <a:ea typeface="Verdana" pitchFamily="34" charset="0"/>
                <a:cs typeface="Verdana" pitchFamily="34" charset="0"/>
              </a:rPr>
              <a:t/>
            </a:r>
            <a:br>
              <a:rPr lang="el-GR" sz="2400" dirty="0" smtClean="0">
                <a:latin typeface="Verdana" pitchFamily="34" charset="0"/>
                <a:ea typeface="Verdana" pitchFamily="34" charset="0"/>
                <a:cs typeface="Verdana" pitchFamily="34" charset="0"/>
              </a:rPr>
            </a:br>
            <a:r>
              <a:rPr lang="el-GR" sz="2400" dirty="0" err="1" smtClean="0">
                <a:latin typeface="Verdana" pitchFamily="34" charset="0"/>
                <a:ea typeface="Verdana" pitchFamily="34" charset="0"/>
                <a:cs typeface="Verdana" pitchFamily="34" charset="0"/>
              </a:rPr>
              <a:t>Ανέτα</a:t>
            </a:r>
            <a:r>
              <a:rPr lang="el-GR" sz="2400" dirty="0" smtClean="0">
                <a:latin typeface="Verdana" pitchFamily="34" charset="0"/>
                <a:ea typeface="Verdana" pitchFamily="34" charset="0"/>
                <a:cs typeface="Verdana" pitchFamily="34" charset="0"/>
              </a:rPr>
              <a:t> Χριστοπούλου</a:t>
            </a:r>
            <a:br>
              <a:rPr lang="el-GR" sz="2400" dirty="0" smtClean="0">
                <a:latin typeface="Verdana" pitchFamily="34" charset="0"/>
                <a:ea typeface="Verdana" pitchFamily="34" charset="0"/>
                <a:cs typeface="Verdana" pitchFamily="34" charset="0"/>
              </a:rPr>
            </a:br>
            <a:r>
              <a:rPr lang="el-GR" sz="2400" dirty="0" smtClean="0">
                <a:latin typeface="Verdana" pitchFamily="34" charset="0"/>
                <a:ea typeface="Verdana" pitchFamily="34" charset="0"/>
                <a:cs typeface="Verdana" pitchFamily="34" charset="0"/>
              </a:rPr>
              <a:t>Ραφαήλ </a:t>
            </a:r>
            <a:r>
              <a:rPr lang="el-GR" sz="2400" dirty="0" err="1" smtClean="0">
                <a:latin typeface="Verdana" pitchFamily="34" charset="0"/>
                <a:ea typeface="Verdana" pitchFamily="34" charset="0"/>
                <a:cs typeface="Verdana" pitchFamily="34" charset="0"/>
              </a:rPr>
              <a:t>Φαλλιέρας</a:t>
            </a:r>
            <a:r>
              <a:rPr lang="el-GR" dirty="0" smtClean="0">
                <a:latin typeface="Verdana" pitchFamily="34" charset="0"/>
                <a:ea typeface="Verdana" pitchFamily="34" charset="0"/>
                <a:cs typeface="Verdana" pitchFamily="34" charset="0"/>
              </a:rPr>
              <a:t/>
            </a:r>
            <a:br>
              <a:rPr lang="el-GR" dirty="0" smtClean="0">
                <a:latin typeface="Verdana" pitchFamily="34" charset="0"/>
                <a:ea typeface="Verdana" pitchFamily="34" charset="0"/>
                <a:cs typeface="Verdana" pitchFamily="34" charset="0"/>
              </a:rPr>
            </a:br>
            <a:r>
              <a:rPr lang="el-GR" dirty="0" smtClean="0">
                <a:latin typeface="Verdana" pitchFamily="34" charset="0"/>
                <a:ea typeface="Verdana" pitchFamily="34" charset="0"/>
                <a:cs typeface="Verdana" pitchFamily="34" charset="0"/>
              </a:rPr>
              <a:t>                      </a:t>
            </a:r>
            <a:br>
              <a:rPr lang="el-GR" dirty="0" smtClean="0">
                <a:latin typeface="Verdana" pitchFamily="34" charset="0"/>
                <a:ea typeface="Verdana" pitchFamily="34" charset="0"/>
                <a:cs typeface="Verdana" pitchFamily="34" charset="0"/>
              </a:rPr>
            </a:br>
            <a:r>
              <a:rPr lang="el-GR" dirty="0" smtClean="0">
                <a:latin typeface="Verdana" pitchFamily="34" charset="0"/>
                <a:ea typeface="Verdana" pitchFamily="34" charset="0"/>
                <a:cs typeface="Verdana" pitchFamily="34" charset="0"/>
              </a:rPr>
              <a:t>                                        </a:t>
            </a:r>
            <a:r>
              <a:rPr lang="el-GR" b="1" i="1" dirty="0" smtClean="0">
                <a:latin typeface="Verdana" pitchFamily="34" charset="0"/>
                <a:ea typeface="Verdana" pitchFamily="34" charset="0"/>
                <a:cs typeface="Verdana" pitchFamily="34" charset="0"/>
              </a:rPr>
              <a:t>ΕΥΧΑΡΙΣΤΟΥΜΕ</a:t>
            </a:r>
            <a:r>
              <a:rPr lang="el-GR" b="1" i="1" dirty="0" smtClean="0"/>
              <a:t>…</a:t>
            </a:r>
            <a:endParaRPr lang="el-GR" b="1" i="1" dirty="0"/>
          </a:p>
        </p:txBody>
      </p:sp>
      <p:pic>
        <p:nvPicPr>
          <p:cNvPr id="4098" name="Picture 2" descr="C:\Users\user\Desktop\th (2).jpg"/>
          <p:cNvPicPr>
            <a:picLocks noChangeAspect="1" noChangeArrowheads="1"/>
          </p:cNvPicPr>
          <p:nvPr/>
        </p:nvPicPr>
        <p:blipFill>
          <a:blip r:embed="rId2"/>
          <a:srcRect/>
          <a:stretch>
            <a:fillRect/>
          </a:stretch>
        </p:blipFill>
        <p:spPr bwMode="auto">
          <a:xfrm>
            <a:off x="5929322" y="3714752"/>
            <a:ext cx="2757514" cy="271965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28596" y="357166"/>
            <a:ext cx="8229600" cy="1285884"/>
          </a:xfrm>
        </p:spPr>
        <p:txBody>
          <a:bodyPr>
            <a:noAutofit/>
          </a:bodyPr>
          <a:lstStyle/>
          <a:p>
            <a:pPr algn="l"/>
            <a:r>
              <a:rPr lang="el-GR" sz="2800" i="1" u="sng" dirty="0" smtClean="0">
                <a:solidFill>
                  <a:schemeClr val="tx2">
                    <a:lumMod val="10000"/>
                  </a:schemeClr>
                </a:solidFill>
                <a:effectLst/>
                <a:latin typeface="Verdana" pitchFamily="34" charset="0"/>
                <a:ea typeface="Verdana" pitchFamily="34" charset="0"/>
                <a:cs typeface="Verdana" pitchFamily="34" charset="0"/>
              </a:rPr>
              <a:t>ΤΙ ΑΚΡΙΒΩΣ ΕΊΝΑΙ Η ΝΑΝΟΤΕΧΝΟΛΟΓΙΑ ΚΑΙ Η ΝΑΝΟΕΠΙΣΤΗΜΕΣ</a:t>
            </a:r>
            <a:endParaRPr lang="el-GR" sz="2800" dirty="0">
              <a:solidFill>
                <a:schemeClr val="tx2">
                  <a:lumMod val="10000"/>
                </a:schemeClr>
              </a:solidFill>
            </a:endParaRPr>
          </a:p>
        </p:txBody>
      </p:sp>
      <p:sp>
        <p:nvSpPr>
          <p:cNvPr id="3" name="2 - Υπότιτλος"/>
          <p:cNvSpPr>
            <a:spLocks noGrp="1"/>
          </p:cNvSpPr>
          <p:nvPr>
            <p:ph type="subTitle" idx="1"/>
          </p:nvPr>
        </p:nvSpPr>
        <p:spPr>
          <a:xfrm>
            <a:off x="428596" y="1857364"/>
            <a:ext cx="8286808" cy="4572032"/>
          </a:xfrm>
        </p:spPr>
        <p:txBody>
          <a:bodyPr>
            <a:normAutofit fontScale="92500" lnSpcReduction="10000"/>
          </a:bodyPr>
          <a:lstStyle/>
          <a:p>
            <a:pPr algn="l"/>
            <a:r>
              <a:rPr lang="el-GR" sz="2100" b="1" i="1" dirty="0" smtClean="0">
                <a:latin typeface="Verdana" pitchFamily="34" charset="0"/>
                <a:ea typeface="Verdana" pitchFamily="34" charset="0"/>
                <a:cs typeface="Verdana" pitchFamily="34" charset="0"/>
              </a:rPr>
              <a:t>Ως </a:t>
            </a:r>
            <a:r>
              <a:rPr lang="el-GR" sz="2100" b="1" i="1" dirty="0" err="1" smtClean="0">
                <a:latin typeface="Verdana" pitchFamily="34" charset="0"/>
                <a:ea typeface="Verdana" pitchFamily="34" charset="0"/>
                <a:cs typeface="Verdana" pitchFamily="34" charset="0"/>
              </a:rPr>
              <a:t>Νανοτεχνολογία</a:t>
            </a:r>
            <a:r>
              <a:rPr lang="el-GR" sz="2100" b="1" i="1" dirty="0" smtClean="0">
                <a:latin typeface="Verdana" pitchFamily="34" charset="0"/>
                <a:ea typeface="Verdana" pitchFamily="34" charset="0"/>
                <a:cs typeface="Verdana" pitchFamily="34" charset="0"/>
              </a:rPr>
              <a:t> ορίζεται η επιστήμη, η μηχανική και η </a:t>
            </a:r>
            <a:r>
              <a:rPr lang="el-GR" sz="1900" dirty="0" smtClean="0">
                <a:latin typeface="Verdana" pitchFamily="34" charset="0"/>
                <a:ea typeface="Verdana" pitchFamily="34" charset="0"/>
                <a:cs typeface="Verdana" pitchFamily="34" charset="0"/>
              </a:rPr>
              <a:t>τεχνολογία</a:t>
            </a:r>
            <a:r>
              <a:rPr lang="el-GR" sz="2100" b="1" i="1" dirty="0" smtClean="0">
                <a:latin typeface="Verdana" pitchFamily="34" charset="0"/>
                <a:ea typeface="Verdana" pitchFamily="34" charset="0"/>
                <a:cs typeface="Verdana" pitchFamily="34" charset="0"/>
              </a:rPr>
              <a:t> στην </a:t>
            </a:r>
            <a:r>
              <a:rPr lang="el-GR" sz="2100" b="1" i="1" dirty="0" err="1" smtClean="0">
                <a:latin typeface="Verdana" pitchFamily="34" charset="0"/>
                <a:ea typeface="Verdana" pitchFamily="34" charset="0"/>
                <a:cs typeface="Verdana" pitchFamily="34" charset="0"/>
              </a:rPr>
              <a:t>νανοκλίμακα</a:t>
            </a:r>
            <a:r>
              <a:rPr lang="el-GR" sz="2100" b="1" i="1" dirty="0" smtClean="0">
                <a:latin typeface="Verdana" pitchFamily="34" charset="0"/>
                <a:ea typeface="Verdana" pitchFamily="34" charset="0"/>
                <a:cs typeface="Verdana" pitchFamily="34" charset="0"/>
              </a:rPr>
              <a:t>, δηλαδή στην κλίμακα διαστάσεων από 1 έως 100nm. Με άλλα λόγια οι λεγόμενες </a:t>
            </a:r>
            <a:r>
              <a:rPr lang="el-GR" sz="2100" b="1" i="1" dirty="0" err="1" smtClean="0">
                <a:latin typeface="Verdana" pitchFamily="34" charset="0"/>
                <a:ea typeface="Verdana" pitchFamily="34" charset="0"/>
                <a:cs typeface="Verdana" pitchFamily="34" charset="0"/>
              </a:rPr>
              <a:t>Νανοεπιστήμες</a:t>
            </a:r>
            <a:r>
              <a:rPr lang="el-GR" sz="2100" b="1" i="1" dirty="0" smtClean="0">
                <a:latin typeface="Verdana" pitchFamily="34" charset="0"/>
                <a:ea typeface="Verdana" pitchFamily="34" charset="0"/>
                <a:cs typeface="Verdana" pitchFamily="34" charset="0"/>
              </a:rPr>
              <a:t> και η </a:t>
            </a:r>
            <a:r>
              <a:rPr lang="el-GR" sz="2100" b="1" i="1" dirty="0" err="1" smtClean="0">
                <a:latin typeface="Verdana" pitchFamily="34" charset="0"/>
                <a:ea typeface="Verdana" pitchFamily="34" charset="0"/>
                <a:cs typeface="Verdana" pitchFamily="34" charset="0"/>
              </a:rPr>
              <a:t>Νανοτεχνολογία</a:t>
            </a:r>
            <a:r>
              <a:rPr lang="el-GR" sz="2100" b="1" i="1" dirty="0" smtClean="0">
                <a:latin typeface="Verdana" pitchFamily="34" charset="0"/>
                <a:ea typeface="Verdana" pitchFamily="34" charset="0"/>
                <a:cs typeface="Verdana" pitchFamily="34" charset="0"/>
              </a:rPr>
              <a:t> είναι η μελέτη και η χρήση εφαρμογών εξαιρετικά μικρών διαστάσεων σε πολλά επιστημονικά πεδία όπως η φυσική, η χημεία, η επιστήμη των υλικών και η μηχανικές επιστήμες.</a:t>
            </a:r>
          </a:p>
          <a:p>
            <a:pPr algn="l"/>
            <a:r>
              <a:rPr lang="el-GR" sz="2100" b="1" i="1" dirty="0" smtClean="0">
                <a:latin typeface="Verdana" pitchFamily="34" charset="0"/>
                <a:ea typeface="Verdana" pitchFamily="34" charset="0"/>
                <a:cs typeface="Verdana" pitchFamily="34" charset="0"/>
              </a:rPr>
              <a:t>Οι </a:t>
            </a:r>
            <a:r>
              <a:rPr lang="el-GR" sz="2100" b="1" i="1" dirty="0" err="1" smtClean="0">
                <a:latin typeface="Verdana" pitchFamily="34" charset="0"/>
                <a:ea typeface="Verdana" pitchFamily="34" charset="0"/>
                <a:cs typeface="Verdana" pitchFamily="34" charset="0"/>
              </a:rPr>
              <a:t>Νανοεπιστήμες</a:t>
            </a:r>
            <a:r>
              <a:rPr lang="el-GR" sz="2100" b="1" i="1" dirty="0" smtClean="0">
                <a:latin typeface="Verdana" pitchFamily="34" charset="0"/>
                <a:ea typeface="Verdana" pitchFamily="34" charset="0"/>
                <a:cs typeface="Verdana" pitchFamily="34" charset="0"/>
              </a:rPr>
              <a:t> και η </a:t>
            </a:r>
            <a:r>
              <a:rPr lang="el-GR" sz="2100" b="1" i="1" dirty="0" err="1" smtClean="0">
                <a:latin typeface="Verdana" pitchFamily="34" charset="0"/>
                <a:ea typeface="Verdana" pitchFamily="34" charset="0"/>
                <a:cs typeface="Verdana" pitchFamily="34" charset="0"/>
              </a:rPr>
              <a:t>Νανοτεχνολογία</a:t>
            </a:r>
            <a:r>
              <a:rPr lang="el-GR" sz="2100" b="1" i="1" dirty="0" smtClean="0">
                <a:latin typeface="Verdana" pitchFamily="34" charset="0"/>
                <a:ea typeface="Verdana" pitchFamily="34" charset="0"/>
                <a:cs typeface="Verdana" pitchFamily="34" charset="0"/>
              </a:rPr>
              <a:t> σχετίζονται με τη δυνατότητα να βλέπουμε και να διαχειριζόμαστε τα άτομα και τα μόρια. Ωστόσο, είναι τόσο μικρές οι διαστάσεις για τις οποίες αναφερόμαστε, που καθίσταται αδύνατο να μελετηθούν χωρίς τον απαραίτητο εξοπλισμό. Συγκεκριμένα, τα απαραίτητα εργαλεία για την προσέγγιση της </a:t>
            </a:r>
            <a:r>
              <a:rPr lang="el-GR" sz="2100" b="1" i="1" dirty="0" err="1" smtClean="0">
                <a:latin typeface="Verdana" pitchFamily="34" charset="0"/>
                <a:ea typeface="Verdana" pitchFamily="34" charset="0"/>
                <a:cs typeface="Verdana" pitchFamily="34" charset="0"/>
              </a:rPr>
              <a:t>νανοκλίμακας</a:t>
            </a:r>
            <a:r>
              <a:rPr lang="el-GR" sz="2100" b="1" i="1" dirty="0" smtClean="0">
                <a:latin typeface="Verdana" pitchFamily="34" charset="0"/>
                <a:ea typeface="Verdana" pitchFamily="34" charset="0"/>
                <a:cs typeface="Verdana" pitchFamily="34" charset="0"/>
              </a:rPr>
              <a:t> αναπτύχθηκαν τα τελευταία μόλις 30-40 χρόνια, και έτσι γεννήθηκαν οι </a:t>
            </a:r>
            <a:r>
              <a:rPr lang="el-GR" sz="2100" b="1" i="1" dirty="0" err="1" smtClean="0">
                <a:latin typeface="Verdana" pitchFamily="34" charset="0"/>
                <a:ea typeface="Verdana" pitchFamily="34" charset="0"/>
                <a:cs typeface="Verdana" pitchFamily="34" charset="0"/>
              </a:rPr>
              <a:t>Νανοεπιστήμες</a:t>
            </a:r>
            <a:r>
              <a:rPr lang="el-GR" sz="2100" b="1" i="1" dirty="0" smtClean="0">
                <a:latin typeface="Verdana" pitchFamily="34" charset="0"/>
                <a:ea typeface="Verdana" pitchFamily="34" charset="0"/>
                <a:cs typeface="Verdana" pitchFamily="34" charset="0"/>
              </a:rPr>
              <a:t> και η </a:t>
            </a:r>
            <a:r>
              <a:rPr lang="el-GR" sz="2100" b="1" i="1" dirty="0" err="1" smtClean="0">
                <a:latin typeface="Verdana" pitchFamily="34" charset="0"/>
                <a:ea typeface="Verdana" pitchFamily="34" charset="0"/>
                <a:cs typeface="Verdana" pitchFamily="34" charset="0"/>
              </a:rPr>
              <a:t>Νανοτεχνολογία</a:t>
            </a:r>
            <a:r>
              <a:rPr lang="el-GR" sz="2100" b="1" i="1" dirty="0" smtClean="0">
                <a:latin typeface="Verdana" pitchFamily="34" charset="0"/>
                <a:ea typeface="Verdana" pitchFamily="34" charset="0"/>
                <a:cs typeface="Verdana" pitchFamily="34" charset="0"/>
              </a:rPr>
              <a:t>.</a:t>
            </a:r>
          </a:p>
          <a:p>
            <a:endParaRPr lang="el-GR" dirty="0"/>
          </a:p>
        </p:txBody>
      </p:sp>
      <p:sp>
        <p:nvSpPr>
          <p:cNvPr id="6" name="5 - TextBox"/>
          <p:cNvSpPr txBox="1"/>
          <p:nvPr/>
        </p:nvSpPr>
        <p:spPr>
          <a:xfrm>
            <a:off x="428596" y="1000108"/>
            <a:ext cx="1857388" cy="369332"/>
          </a:xfrm>
          <a:prstGeom prst="rect">
            <a:avLst/>
          </a:prstGeom>
          <a:noFill/>
        </p:spPr>
        <p:txBody>
          <a:bodyPr wrap="square" rtlCol="0">
            <a:spAutoFit/>
          </a:bodyPr>
          <a:lstStyle/>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400" u="sng" dirty="0" smtClean="0">
                <a:solidFill>
                  <a:srgbClr val="0070C0"/>
                </a:solidFill>
                <a:effectLst/>
                <a:latin typeface="Verdana" pitchFamily="34" charset="0"/>
                <a:ea typeface="Verdana" pitchFamily="34" charset="0"/>
                <a:cs typeface="Verdana" pitchFamily="34" charset="0"/>
              </a:rPr>
              <a:t>ΝΑΝΟΤΕΧΝΟΛΟΓΙΑ ΚΑΙ ΠΛΗΡΟΦΟΡΙΚΗ</a:t>
            </a:r>
            <a:endParaRPr lang="el-GR" dirty="0"/>
          </a:p>
        </p:txBody>
      </p:sp>
      <p:sp>
        <p:nvSpPr>
          <p:cNvPr id="3" name="2 - Θέση περιεχομένου"/>
          <p:cNvSpPr>
            <a:spLocks noGrp="1"/>
          </p:cNvSpPr>
          <p:nvPr>
            <p:ph idx="1"/>
          </p:nvPr>
        </p:nvSpPr>
        <p:spPr/>
        <p:txBody>
          <a:bodyPr>
            <a:normAutofit/>
          </a:bodyPr>
          <a:lstStyle/>
          <a:p>
            <a:r>
              <a:rPr lang="el-GR" sz="1800" dirty="0" smtClean="0">
                <a:latin typeface="Verdana" pitchFamily="34" charset="0"/>
                <a:ea typeface="Verdana" pitchFamily="34" charset="0"/>
                <a:cs typeface="Verdana" pitchFamily="34" charset="0"/>
              </a:rPr>
              <a:t>Τα τελευταία χρόνια τα οργανικά ηλεκτρονικά (ΟΗ) αποτελούν έναν από τους πιο ραγδαία αναπτυσσόμενους κλάδους της επιστήμης των υλικών. Συγκεκριμένα ο όρος ΟΗ, αναφέρεται στη μελέτη οργανικών αγώγιμων πολυμερών και των αγώγιμων μικρών μορίων καθώς και των εφαρμογών τους σε σύγχρονες ηλεκτρονικές </a:t>
            </a:r>
            <a:r>
              <a:rPr lang="el-GR" sz="1800" dirty="0" err="1" smtClean="0">
                <a:latin typeface="Verdana" pitchFamily="34" charset="0"/>
                <a:ea typeface="Verdana" pitchFamily="34" charset="0"/>
                <a:cs typeface="Verdana" pitchFamily="34" charset="0"/>
              </a:rPr>
              <a:t>διατάξεις.Ολόκληρος</a:t>
            </a:r>
            <a:r>
              <a:rPr lang="el-GR" sz="1800" dirty="0" smtClean="0">
                <a:latin typeface="Verdana" pitchFamily="34" charset="0"/>
                <a:ea typeface="Verdana" pitchFamily="34" charset="0"/>
                <a:cs typeface="Verdana" pitchFamily="34" charset="0"/>
              </a:rPr>
              <a:t> ο τεχνολογικός αυτός κλάδος δημιουργήθηκε από την θαυμαστή ανακάλυψη της αγωγιμότητας που εμφανίζει το εμπλουτισμένο </a:t>
            </a:r>
            <a:r>
              <a:rPr lang="el-GR" sz="1800" dirty="0" err="1" smtClean="0">
                <a:latin typeface="Verdana" pitchFamily="34" charset="0"/>
                <a:ea typeface="Verdana" pitchFamily="34" charset="0"/>
                <a:cs typeface="Verdana" pitchFamily="34" charset="0"/>
              </a:rPr>
              <a:t>πολυακετυλένιο</a:t>
            </a:r>
            <a:r>
              <a:rPr lang="el-GR" sz="1800" dirty="0" smtClean="0">
                <a:latin typeface="Verdana" pitchFamily="34" charset="0"/>
                <a:ea typeface="Verdana" pitchFamily="34" charset="0"/>
                <a:cs typeface="Verdana" pitchFamily="34" charset="0"/>
              </a:rPr>
              <a:t> από τους A. </a:t>
            </a:r>
            <a:r>
              <a:rPr lang="el-GR" sz="1800" dirty="0" err="1" smtClean="0">
                <a:latin typeface="Verdana" pitchFamily="34" charset="0"/>
                <a:ea typeface="Verdana" pitchFamily="34" charset="0"/>
                <a:cs typeface="Verdana" pitchFamily="34" charset="0"/>
              </a:rPr>
              <a:t>Heeger</a:t>
            </a:r>
            <a:r>
              <a:rPr lang="el-GR" sz="1800" dirty="0" smtClean="0">
                <a:latin typeface="Verdana" pitchFamily="34" charset="0"/>
                <a:ea typeface="Verdana" pitchFamily="34" charset="0"/>
                <a:cs typeface="Verdana" pitchFamily="34" charset="0"/>
              </a:rPr>
              <a:t>, A.G. </a:t>
            </a:r>
            <a:r>
              <a:rPr lang="el-GR" sz="1800" dirty="0" err="1" smtClean="0">
                <a:latin typeface="Verdana" pitchFamily="34" charset="0"/>
                <a:ea typeface="Verdana" pitchFamily="34" charset="0"/>
                <a:cs typeface="Verdana" pitchFamily="34" charset="0"/>
              </a:rPr>
              <a:t>MacDiarmid</a:t>
            </a:r>
            <a:r>
              <a:rPr lang="el-GR" sz="1800" dirty="0" smtClean="0">
                <a:latin typeface="Verdana" pitchFamily="34" charset="0"/>
                <a:ea typeface="Verdana" pitchFamily="34" charset="0"/>
                <a:cs typeface="Verdana" pitchFamily="34" charset="0"/>
              </a:rPr>
              <a:t> και Η. </a:t>
            </a:r>
            <a:r>
              <a:rPr lang="el-GR" sz="1800" dirty="0" err="1" smtClean="0">
                <a:latin typeface="Verdana" pitchFamily="34" charset="0"/>
                <a:ea typeface="Verdana" pitchFamily="34" charset="0"/>
                <a:cs typeface="Verdana" pitchFamily="34" charset="0"/>
              </a:rPr>
              <a:t>Shirakawa</a:t>
            </a:r>
            <a:r>
              <a:rPr lang="el-GR" sz="1800" dirty="0" smtClean="0">
                <a:latin typeface="Verdana" pitchFamily="34" charset="0"/>
                <a:ea typeface="Verdana" pitchFamily="34" charset="0"/>
                <a:cs typeface="Verdana" pitchFamily="34" charset="0"/>
              </a:rPr>
              <a:t> το 1977. Οι ερευνητές στην συνέχεια βραβεύτηκαν για την ανακάλυψη τους με το βραβείο </a:t>
            </a:r>
            <a:r>
              <a:rPr lang="el-GR" sz="1800" dirty="0" err="1" smtClean="0">
                <a:latin typeface="Verdana" pitchFamily="34" charset="0"/>
                <a:ea typeface="Verdana" pitchFamily="34" charset="0"/>
                <a:cs typeface="Verdana" pitchFamily="34" charset="0"/>
              </a:rPr>
              <a:t>Nobel</a:t>
            </a:r>
            <a:r>
              <a:rPr lang="el-GR" sz="1800" dirty="0" smtClean="0">
                <a:latin typeface="Verdana" pitchFamily="34" charset="0"/>
                <a:ea typeface="Verdana" pitchFamily="34" charset="0"/>
                <a:cs typeface="Verdana" pitchFamily="34" charset="0"/>
              </a:rPr>
              <a:t> Χημείας το 2000. Από την ανακάλυψη των αγώγιμων πολυμερών έως σήμερα, όπου βρίσκουμε στην παγκόσμια αγορά πολλά προϊόντα μεγάλων πολυεθνικών εταιριών, βασισμένα στην τεχνολογία των ΟΗ, το ενδιαφέρον της επιστημονικής κοινότητας στον κλάδο έχει παραμείνει αμείωτο.</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785794"/>
            <a:ext cx="8229600" cy="4280532"/>
          </a:xfrm>
        </p:spPr>
        <p:txBody>
          <a:bodyPr>
            <a:normAutofit/>
          </a:bodyPr>
          <a:lstStyle/>
          <a:p>
            <a:r>
              <a:rPr lang="el-GR" sz="1800" dirty="0" smtClean="0">
                <a:latin typeface="Verdana" pitchFamily="34" charset="0"/>
                <a:ea typeface="Verdana" pitchFamily="34" charset="0"/>
                <a:cs typeface="Verdana" pitchFamily="34" charset="0"/>
              </a:rPr>
              <a:t>Η κύρια αιτία αυτού είναι τα συγκριτικά πλεονεκτήματα της τεχνολογίας αυτής σε σχέση με την κλασσική τεχνολογία πυριτίου, όπως:</a:t>
            </a:r>
          </a:p>
          <a:p>
            <a:r>
              <a:rPr lang="el-GR" sz="1800" dirty="0" smtClean="0">
                <a:latin typeface="Verdana" pitchFamily="34" charset="0"/>
                <a:ea typeface="Verdana" pitchFamily="34" charset="0"/>
                <a:cs typeface="Verdana" pitchFamily="34" charset="0"/>
              </a:rPr>
              <a:t>Το χαμηλό κόστος, εξαιτίας της δυνατότητας χρήσης νέων μεθόδων και τεχνικών για την ανάπτυξη τους σε ευρεία κλίμακα π.χ. </a:t>
            </a:r>
            <a:r>
              <a:rPr lang="el-GR" sz="1800" dirty="0" err="1" smtClean="0">
                <a:latin typeface="Verdana" pitchFamily="34" charset="0"/>
                <a:ea typeface="Verdana" pitchFamily="34" charset="0"/>
                <a:cs typeface="Verdana" pitchFamily="34" charset="0"/>
              </a:rPr>
              <a:t>roll</a:t>
            </a:r>
            <a:r>
              <a:rPr lang="el-GR" sz="1800" dirty="0" smtClean="0">
                <a:latin typeface="Verdana" pitchFamily="34" charset="0"/>
                <a:ea typeface="Verdana" pitchFamily="34" charset="0"/>
                <a:cs typeface="Verdana" pitchFamily="34" charset="0"/>
              </a:rPr>
              <a:t>-</a:t>
            </a:r>
            <a:r>
              <a:rPr lang="el-GR" sz="1800" dirty="0" err="1" smtClean="0">
                <a:latin typeface="Verdana" pitchFamily="34" charset="0"/>
                <a:ea typeface="Verdana" pitchFamily="34" charset="0"/>
                <a:cs typeface="Verdana" pitchFamily="34" charset="0"/>
              </a:rPr>
              <a:t>to</a:t>
            </a:r>
            <a:r>
              <a:rPr lang="el-GR" sz="1800" dirty="0" smtClean="0">
                <a:latin typeface="Verdana" pitchFamily="34" charset="0"/>
                <a:ea typeface="Verdana" pitchFamily="34" charset="0"/>
                <a:cs typeface="Verdana" pitchFamily="34" charset="0"/>
              </a:rPr>
              <a:t>-</a:t>
            </a:r>
            <a:r>
              <a:rPr lang="el-GR" sz="1800" dirty="0" err="1" smtClean="0">
                <a:latin typeface="Verdana" pitchFamily="34" charset="0"/>
                <a:ea typeface="Verdana" pitchFamily="34" charset="0"/>
                <a:cs typeface="Verdana" pitchFamily="34" charset="0"/>
              </a:rPr>
              <a:t>roll</a:t>
            </a:r>
            <a:r>
              <a:rPr lang="el-GR" sz="1800" dirty="0" smtClean="0">
                <a:latin typeface="Verdana" pitchFamily="34" charset="0"/>
                <a:ea typeface="Verdana" pitchFamily="34" charset="0"/>
                <a:cs typeface="Verdana" pitchFamily="34" charset="0"/>
              </a:rPr>
              <a:t>, εκτύπωση </a:t>
            </a:r>
            <a:r>
              <a:rPr lang="el-GR" sz="1800" dirty="0" err="1" smtClean="0">
                <a:latin typeface="Verdana" pitchFamily="34" charset="0"/>
                <a:ea typeface="Verdana" pitchFamily="34" charset="0"/>
                <a:cs typeface="Verdana" pitchFamily="34" charset="0"/>
              </a:rPr>
              <a:t>inkjet</a:t>
            </a:r>
            <a:r>
              <a:rPr lang="el-GR" sz="1800" dirty="0" smtClean="0">
                <a:latin typeface="Verdana" pitchFamily="34" charset="0"/>
                <a:ea typeface="Verdana" pitchFamily="34" charset="0"/>
                <a:cs typeface="Verdana" pitchFamily="34" charset="0"/>
              </a:rPr>
              <a:t> ή </a:t>
            </a:r>
            <a:r>
              <a:rPr lang="el-GR" sz="1800" dirty="0" err="1" smtClean="0">
                <a:latin typeface="Verdana" pitchFamily="34" charset="0"/>
                <a:ea typeface="Verdana" pitchFamily="34" charset="0"/>
                <a:cs typeface="Verdana" pitchFamily="34" charset="0"/>
              </a:rPr>
              <a:t>spin</a:t>
            </a:r>
            <a:r>
              <a:rPr lang="el-GR" sz="1800" dirty="0" smtClean="0">
                <a:latin typeface="Verdana" pitchFamily="34" charset="0"/>
                <a:ea typeface="Verdana" pitchFamily="34" charset="0"/>
                <a:cs typeface="Verdana" pitchFamily="34" charset="0"/>
              </a:rPr>
              <a:t> </a:t>
            </a:r>
            <a:r>
              <a:rPr lang="el-GR" sz="1800" dirty="0" err="1" smtClean="0">
                <a:latin typeface="Verdana" pitchFamily="34" charset="0"/>
                <a:ea typeface="Verdana" pitchFamily="34" charset="0"/>
                <a:cs typeface="Verdana" pitchFamily="34" charset="0"/>
              </a:rPr>
              <a:t>coating</a:t>
            </a:r>
            <a:r>
              <a:rPr lang="el-GR" sz="1800" dirty="0" smtClean="0">
                <a:latin typeface="Verdana" pitchFamily="34" charset="0"/>
                <a:ea typeface="Verdana" pitchFamily="34" charset="0"/>
                <a:cs typeface="Verdana" pitchFamily="34" charset="0"/>
              </a:rPr>
              <a:t>.</a:t>
            </a:r>
          </a:p>
          <a:p>
            <a:r>
              <a:rPr lang="el-GR" sz="1800" dirty="0" smtClean="0">
                <a:latin typeface="Verdana" pitchFamily="34" charset="0"/>
                <a:ea typeface="Verdana" pitchFamily="34" charset="0"/>
                <a:cs typeface="Verdana" pitchFamily="34" charset="0"/>
              </a:rPr>
              <a:t>Οι καινοτόμες ιδιότητες, εξαιτίας της δυνατότητας χρήσης νέων υποστρωμάτων οι διατάξεις είναι εύκαμπτες.</a:t>
            </a:r>
          </a:p>
          <a:p>
            <a:r>
              <a:rPr lang="el-GR" sz="1800" dirty="0" smtClean="0">
                <a:latin typeface="Verdana" pitchFamily="34" charset="0"/>
                <a:ea typeface="Verdana" pitchFamily="34" charset="0"/>
                <a:cs typeface="Verdana" pitchFamily="34" charset="0"/>
              </a:rPr>
              <a:t>Η ευκολία προσαρμογής (</a:t>
            </a:r>
            <a:r>
              <a:rPr lang="el-GR" sz="1800" dirty="0" err="1" smtClean="0">
                <a:latin typeface="Verdana" pitchFamily="34" charset="0"/>
                <a:ea typeface="Verdana" pitchFamily="34" charset="0"/>
                <a:cs typeface="Verdana" pitchFamily="34" charset="0"/>
              </a:rPr>
              <a:t>tailoring</a:t>
            </a:r>
            <a:r>
              <a:rPr lang="el-GR" sz="1800" dirty="0" smtClean="0">
                <a:latin typeface="Verdana" pitchFamily="34" charset="0"/>
                <a:ea typeface="Verdana" pitchFamily="34" charset="0"/>
                <a:cs typeface="Verdana" pitchFamily="34" charset="0"/>
              </a:rPr>
              <a:t>) των ιδιοτήτων των υλικών για συγκεκριμένες εφαρμογές π.χ. με την χημική τροποποίηση των υλικών</a:t>
            </a:r>
          </a:p>
          <a:p>
            <a:r>
              <a:rPr lang="el-GR" sz="1800" dirty="0" smtClean="0">
                <a:latin typeface="Verdana" pitchFamily="34" charset="0"/>
                <a:ea typeface="Verdana" pitchFamily="34" charset="0"/>
                <a:cs typeface="Verdana" pitchFamily="34" charset="0"/>
              </a:rPr>
              <a:t>Η χαμηλή ενεργειακή κατανάλωση που απαιτείται για την τροφοδοσία των οθονών βάση οργανικών διόδων εκπομπής φωτός.</a:t>
            </a:r>
          </a:p>
          <a:p>
            <a:endParaRPr lang="el-GR" dirty="0"/>
          </a:p>
        </p:txBody>
      </p:sp>
      <p:pic>
        <p:nvPicPr>
          <p:cNvPr id="4" name="Picture 2" descr="C:\Users\user\Desktop\Νανοτεχνολογία.jpg"/>
          <p:cNvPicPr>
            <a:picLocks noChangeAspect="1" noChangeArrowheads="1"/>
          </p:cNvPicPr>
          <p:nvPr/>
        </p:nvPicPr>
        <p:blipFill>
          <a:blip r:embed="rId2"/>
          <a:srcRect/>
          <a:stretch>
            <a:fillRect/>
          </a:stretch>
        </p:blipFill>
        <p:spPr bwMode="auto">
          <a:xfrm>
            <a:off x="3071802" y="4786322"/>
            <a:ext cx="2857500" cy="1905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85794"/>
            <a:ext cx="8229600" cy="561228"/>
          </a:xfrm>
        </p:spPr>
        <p:txBody>
          <a:bodyPr>
            <a:normAutofit/>
          </a:bodyPr>
          <a:lstStyle/>
          <a:p>
            <a:r>
              <a:rPr lang="el-GR" sz="2400" b="1" i="1" u="sng" dirty="0" smtClean="0">
                <a:solidFill>
                  <a:schemeClr val="tx2">
                    <a:lumMod val="50000"/>
                  </a:schemeClr>
                </a:solidFill>
                <a:latin typeface="Verdana" pitchFamily="34" charset="0"/>
                <a:ea typeface="Verdana" pitchFamily="34" charset="0"/>
                <a:cs typeface="Verdana" pitchFamily="34" charset="0"/>
              </a:rPr>
              <a:t>ΝΑΝΟΤΕΧΝΟΛΟΓΙΑ ΣΤΙΣ ΜΕΤΑΦΟΡΕΣ</a:t>
            </a:r>
            <a:endParaRPr lang="el-GR" sz="2400" b="1" i="1" u="sng" dirty="0">
              <a:solidFill>
                <a:schemeClr val="tx2">
                  <a:lumMod val="50000"/>
                </a:schemeClr>
              </a:solidFill>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500034" y="1571612"/>
            <a:ext cx="8229600" cy="4709160"/>
          </a:xfrm>
        </p:spPr>
        <p:txBody>
          <a:bodyPr>
            <a:normAutofit fontScale="92500"/>
          </a:bodyPr>
          <a:lstStyle/>
          <a:p>
            <a:pPr>
              <a:buNone/>
            </a:pPr>
            <a:r>
              <a:rPr lang="el-GR" sz="1900" dirty="0" smtClean="0">
                <a:latin typeface="Verdana" pitchFamily="34" charset="0"/>
                <a:ea typeface="Verdana" pitchFamily="34" charset="0"/>
                <a:cs typeface="Verdana" pitchFamily="34" charset="0"/>
              </a:rPr>
              <a:t>Καθώς η </a:t>
            </a:r>
            <a:r>
              <a:rPr lang="el-GR" sz="1900" dirty="0" err="1" smtClean="0">
                <a:latin typeface="Verdana" pitchFamily="34" charset="0"/>
                <a:ea typeface="Verdana" pitchFamily="34" charset="0"/>
                <a:cs typeface="Verdana" pitchFamily="34" charset="0"/>
              </a:rPr>
              <a:t>νανοτεχνολογία</a:t>
            </a:r>
            <a:r>
              <a:rPr lang="el-GR" sz="1900" dirty="0" smtClean="0">
                <a:latin typeface="Verdana" pitchFamily="34" charset="0"/>
                <a:ea typeface="Verdana" pitchFamily="34" charset="0"/>
                <a:cs typeface="Verdana" pitchFamily="34" charset="0"/>
              </a:rPr>
              <a:t> σχετίζεται με το ατομικό και μοριακό επίπεδο, εκτείνεται σε ένα ευρύ επιστημονικό- ερευνητικό πεδίο, όπου απαραίτητα συναντώνται διάφορες επιστήμες όπως η φυσική, η χημεία, η επιστήμη των υλικών, η βιολογία, η φαρμακευτική και η μηχανική. Η </a:t>
            </a:r>
            <a:r>
              <a:rPr lang="el-GR" sz="1900" dirty="0" err="1" smtClean="0">
                <a:latin typeface="Verdana" pitchFamily="34" charset="0"/>
                <a:ea typeface="Verdana" pitchFamily="34" charset="0"/>
                <a:cs typeface="Verdana" pitchFamily="34" charset="0"/>
              </a:rPr>
              <a:t>νανοτεχνολογία</a:t>
            </a:r>
            <a:r>
              <a:rPr lang="el-GR" sz="1900" dirty="0" smtClean="0">
                <a:latin typeface="Verdana" pitchFamily="34" charset="0"/>
                <a:ea typeface="Verdana" pitchFamily="34" charset="0"/>
                <a:cs typeface="Verdana" pitchFamily="34" charset="0"/>
              </a:rPr>
              <a:t> έχει τη δυναμική να εισχωρήσει σε πολλές εφαρμογές και προσφέρει βελτιωμένα, μεγαλύτερης διάρκειας, καθαρότερα, ασφαλέστερα και πιο έξυπνα προϊόντα για την οικιακή χρήση, τις επικοινωνίες, την ιατρική, τις μεταφορές, τη γεωργία και τη βιομηχανία γενικότερα. Για παράδειγμα, τα </a:t>
            </a:r>
            <a:r>
              <a:rPr lang="el-GR" sz="1900" dirty="0" err="1" smtClean="0">
                <a:latin typeface="Verdana" pitchFamily="34" charset="0"/>
                <a:ea typeface="Verdana" pitchFamily="34" charset="0"/>
                <a:cs typeface="Verdana" pitchFamily="34" charset="0"/>
              </a:rPr>
              <a:t>νανοσωματίδια</a:t>
            </a:r>
            <a:r>
              <a:rPr lang="el-GR" sz="1900" dirty="0" smtClean="0">
                <a:latin typeface="Verdana" pitchFamily="34" charset="0"/>
                <a:ea typeface="Verdana" pitchFamily="34" charset="0"/>
                <a:cs typeface="Verdana" pitchFamily="34" charset="0"/>
              </a:rPr>
              <a:t> χρησιμοποιούνται για την ανάπτυξη και παραγωγή νέων υλικών στα οργανικά ηλεκτρονικά, την ενέργεια, και την ιατρική ενώ οι </a:t>
            </a:r>
            <a:r>
              <a:rPr lang="el-GR" sz="1900" dirty="0" err="1" smtClean="0">
                <a:latin typeface="Verdana" pitchFamily="34" charset="0"/>
                <a:ea typeface="Verdana" pitchFamily="34" charset="0"/>
                <a:cs typeface="Verdana" pitchFamily="34" charset="0"/>
              </a:rPr>
              <a:t>νανοσωλήνες</a:t>
            </a:r>
            <a:r>
              <a:rPr lang="el-GR" sz="1900" dirty="0" smtClean="0">
                <a:latin typeface="Verdana" pitchFamily="34" charset="0"/>
                <a:ea typeface="Verdana" pitchFamily="34" charset="0"/>
                <a:cs typeface="Verdana" pitchFamily="34" charset="0"/>
              </a:rPr>
              <a:t> άνθρακα χρησιμοποιούνται στην αυτοκινητοβιομηχανία, στις οθόνες, στις μπαταρίες κ.ά. Έτσι, πολλές χώρες θεωρούν τη </a:t>
            </a:r>
            <a:r>
              <a:rPr lang="el-GR" sz="1900" dirty="0" err="1" smtClean="0">
                <a:latin typeface="Verdana" pitchFamily="34" charset="0"/>
                <a:ea typeface="Verdana" pitchFamily="34" charset="0"/>
                <a:cs typeface="Verdana" pitchFamily="34" charset="0"/>
              </a:rPr>
              <a:t>νανοτεχνολογία</a:t>
            </a:r>
            <a:r>
              <a:rPr lang="el-GR" sz="1900" dirty="0" smtClean="0">
                <a:latin typeface="Verdana" pitchFamily="34" charset="0"/>
                <a:ea typeface="Verdana" pitchFamily="34" charset="0"/>
                <a:cs typeface="Verdana" pitchFamily="34" charset="0"/>
              </a:rPr>
              <a:t> ως μια περιοχή έτοιμη για μελλοντική αξιοποίηση και την αντιλαμβάνονται ως κλειδί για την αναδόμηση της βιομηχανίας και της οικονομίας τους</a:t>
            </a:r>
            <a:r>
              <a:rPr lang="el-GR" b="1" i="1" dirty="0" smtClean="0">
                <a:latin typeface="Verdana" pitchFamily="34" charset="0"/>
                <a:ea typeface="Verdana" pitchFamily="34" charset="0"/>
                <a:cs typeface="Verdana" pitchFamily="34" charset="0"/>
              </a:rPr>
              <a:t>.</a:t>
            </a:r>
            <a:endParaRPr lang="el-GR" dirty="0">
              <a:latin typeface="Verdana" pitchFamily="34" charset="0"/>
              <a:ea typeface="Verdana" pitchFamily="34" charset="0"/>
              <a:cs typeface="Verdan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857232"/>
            <a:ext cx="8229600" cy="632666"/>
          </a:xfrm>
        </p:spPr>
        <p:txBody>
          <a:bodyPr>
            <a:normAutofit/>
          </a:bodyPr>
          <a:lstStyle/>
          <a:p>
            <a:r>
              <a:rPr lang="el-GR" sz="3200" dirty="0" smtClean="0">
                <a:latin typeface="Verdana" pitchFamily="34" charset="0"/>
                <a:ea typeface="Verdana" pitchFamily="34" charset="0"/>
                <a:cs typeface="Verdana" pitchFamily="34" charset="0"/>
              </a:rPr>
              <a:t>ΝΑΝΟΤΕΧΝΟΛΟΓΙΑ ΣΤΗΝ ΕΠΙΚΟΙΝΩΝΙΑ</a:t>
            </a:r>
            <a:endParaRPr lang="el-GR" sz="3200"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500034" y="1785926"/>
            <a:ext cx="8229600" cy="4389120"/>
          </a:xfrm>
        </p:spPr>
        <p:txBody>
          <a:bodyPr>
            <a:normAutofit/>
          </a:bodyPr>
          <a:lstStyle/>
          <a:p>
            <a:r>
              <a:rPr lang="el-GR" sz="1800" dirty="0" smtClean="0">
                <a:latin typeface="Verdana" pitchFamily="34" charset="0"/>
                <a:ea typeface="Verdana" pitchFamily="34" charset="0"/>
                <a:cs typeface="Verdana" pitchFamily="34" charset="0"/>
              </a:rPr>
              <a:t>Η </a:t>
            </a:r>
            <a:r>
              <a:rPr lang="el-GR" sz="1800" dirty="0" err="1" smtClean="0">
                <a:latin typeface="Verdana" pitchFamily="34" charset="0"/>
                <a:ea typeface="Verdana" pitchFamily="34" charset="0"/>
                <a:cs typeface="Verdana" pitchFamily="34" charset="0"/>
              </a:rPr>
              <a:t>Νανοτεχνολογία</a:t>
            </a:r>
            <a:r>
              <a:rPr lang="el-GR" sz="1800" dirty="0" smtClean="0">
                <a:latin typeface="Verdana" pitchFamily="34" charset="0"/>
                <a:ea typeface="Verdana" pitchFamily="34" charset="0"/>
                <a:cs typeface="Verdana" pitchFamily="34" charset="0"/>
              </a:rPr>
              <a:t> είναι η πρώτη παγκόσμια ερευνητική δραστηριότητα του 21 αιώνα. Αφορά όλες τις τεχνολογίες που αποτελούν τη βάση για τη λύση τεχνολογικών προβλημάτων ή το 'συνδετικό κρίκο' για την συνεργασία και αλληλεπίδραση τεχνολογιών όπως της βιοτεχνολογίας, ιατρικής, μηχανικής, πληροφορικής, φυσικής, χημείας, βιολογίας, και τηλεπικοινωνιών  με ένα παράδειγμα ότι 'άνοιξε την πόρτα' για την μηχανική σε μοριακό επίπεδο.</a:t>
            </a:r>
            <a:br>
              <a:rPr lang="el-GR" sz="1800" dirty="0" smtClean="0">
                <a:latin typeface="Verdana" pitchFamily="34" charset="0"/>
                <a:ea typeface="Verdana" pitchFamily="34" charset="0"/>
                <a:cs typeface="Verdana" pitchFamily="34" charset="0"/>
              </a:rPr>
            </a:br>
            <a:endParaRPr lang="el-GR" sz="1800" dirty="0" smtClean="0">
              <a:latin typeface="Verdana" pitchFamily="34" charset="0"/>
              <a:ea typeface="Verdana" pitchFamily="34" charset="0"/>
              <a:cs typeface="Verdana" pitchFamily="34" charset="0"/>
            </a:endParaRPr>
          </a:p>
          <a:p>
            <a:r>
              <a:rPr lang="el-GR" sz="1800" dirty="0" smtClean="0">
                <a:latin typeface="Verdana" pitchFamily="34" charset="0"/>
                <a:ea typeface="Verdana" pitchFamily="34" charset="0"/>
                <a:cs typeface="Verdana" pitchFamily="34" charset="0"/>
              </a:rPr>
              <a:t>Οι εφαρμογές της </a:t>
            </a:r>
            <a:r>
              <a:rPr lang="el-GR" sz="1800" dirty="0" err="1" smtClean="0">
                <a:latin typeface="Verdana" pitchFamily="34" charset="0"/>
                <a:ea typeface="Verdana" pitchFamily="34" charset="0"/>
                <a:cs typeface="Verdana" pitchFamily="34" charset="0"/>
              </a:rPr>
              <a:t>Νανοτεχνολογίας</a:t>
            </a:r>
            <a:r>
              <a:rPr lang="el-GR" sz="1800" dirty="0" smtClean="0">
                <a:latin typeface="Verdana" pitchFamily="34" charset="0"/>
                <a:ea typeface="Verdana" pitchFamily="34" charset="0"/>
                <a:cs typeface="Verdana" pitchFamily="34" charset="0"/>
              </a:rPr>
              <a:t> υπόσχονται μεγαλύτερη και πιο ισότιμη πρόσβαση στη γνώση και στις </a:t>
            </a:r>
            <a:r>
              <a:rPr lang="el-GR" sz="1800" dirty="0" err="1" smtClean="0">
                <a:latin typeface="Verdana" pitchFamily="34" charset="0"/>
                <a:ea typeface="Verdana" pitchFamily="34" charset="0"/>
                <a:cs typeface="Verdana" pitchFamily="34" charset="0"/>
              </a:rPr>
              <a:t>πληροφοριες</a:t>
            </a:r>
            <a:r>
              <a:rPr lang="el-GR" sz="1800" dirty="0" smtClean="0">
                <a:latin typeface="Verdana" pitchFamily="34" charset="0"/>
                <a:ea typeface="Verdana" pitchFamily="34" charset="0"/>
                <a:cs typeface="Verdana" pitchFamily="34" charset="0"/>
              </a:rPr>
              <a:t>, σε νέες θεραπευτικές λύσεις, στη βελτίωση του περιβαλλοντικού ελέγχου, μεγαλύτερη ασφάλεια και προστασία, διευρυμένες ικανότητες επικοινωνίας και πολλές άλλες βιομηχανικές και κοινωνικές επιπτώσεις.</a:t>
            </a:r>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ΝΑΝΟΤΕΧΝΟΛΟΓΙΑ ΚΑΙ ΙΑΤΡΙΚΗ</a:t>
            </a:r>
            <a:endParaRPr lang="el-GR" dirty="0"/>
          </a:p>
        </p:txBody>
      </p:sp>
      <p:pic>
        <p:nvPicPr>
          <p:cNvPr id="4" name="Content Placeholder 3" descr="C:\Users\Guest\Desktop\αρχείο λήψης (2).jpg"/>
          <p:cNvPicPr>
            <a:picLocks noGrp="1" noChangeAspect="1" noChangeArrowheads="1"/>
          </p:cNvPicPr>
          <p:nvPr>
            <p:ph idx="1"/>
          </p:nvPr>
        </p:nvPicPr>
        <p:blipFill>
          <a:blip r:embed="rId2"/>
          <a:srcRect/>
          <a:stretch>
            <a:fillRect/>
          </a:stretch>
        </p:blipFill>
        <p:spPr bwMode="auto">
          <a:xfrm>
            <a:off x="2071670" y="2000240"/>
            <a:ext cx="4572032" cy="3143272"/>
          </a:xfrm>
          <a:prstGeom prst="roundRect">
            <a:avLst>
              <a:gd name="adj" fmla="val 8594"/>
            </a:avLst>
          </a:prstGeom>
          <a:solidFill>
            <a:srgbClr val="FFFFFF">
              <a:shade val="85000"/>
            </a:srgbClr>
          </a:solidFill>
          <a:ln>
            <a:noFill/>
          </a:ln>
          <a:effectLst>
            <a:outerShdw blurRad="76200" dir="13500000" sy="23000" kx="1200000" algn="br" rotWithShape="0">
              <a:prstClr val="black">
                <a:alpha val="20000"/>
              </a:prstClr>
            </a:outerShdw>
            <a:reflection blurRad="12700" stA="38000" endPos="28000" dist="5000" dir="5400000" sy="-100000" algn="bl" rotWithShape="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428736"/>
            <a:ext cx="8229600" cy="4389120"/>
          </a:xfrm>
        </p:spPr>
        <p:txBody>
          <a:bodyPr>
            <a:normAutofit fontScale="77500" lnSpcReduction="20000"/>
          </a:bodyPr>
          <a:lstStyle/>
          <a:p>
            <a:pPr>
              <a:buNone/>
            </a:pPr>
            <a:r>
              <a:rPr lang="en-US" sz="3200" dirty="0" smtClean="0"/>
              <a:t> </a:t>
            </a:r>
            <a:r>
              <a:rPr lang="el-GR" dirty="0" smtClean="0">
                <a:latin typeface="Verdana" pitchFamily="34" charset="0"/>
                <a:ea typeface="Verdana" pitchFamily="34" charset="0"/>
                <a:cs typeface="Verdana" pitchFamily="34" charset="0"/>
              </a:rPr>
              <a:t>Τα επιτεύγματα της </a:t>
            </a:r>
            <a:r>
              <a:rPr lang="el-GR" dirty="0" err="1" smtClean="0">
                <a:latin typeface="Verdana" pitchFamily="34" charset="0"/>
                <a:ea typeface="Verdana" pitchFamily="34" charset="0"/>
                <a:cs typeface="Verdana" pitchFamily="34" charset="0"/>
              </a:rPr>
              <a:t>Νανοτεχνολογίας</a:t>
            </a:r>
            <a:r>
              <a:rPr lang="el-GR" dirty="0" smtClean="0">
                <a:latin typeface="Verdana" pitchFamily="34" charset="0"/>
                <a:ea typeface="Verdana" pitchFamily="34" charset="0"/>
                <a:cs typeface="Verdana" pitchFamily="34" charset="0"/>
              </a:rPr>
              <a:t>, που εφαρμόζονται, ερευνώνται και συνεχώς </a:t>
            </a:r>
            <a:r>
              <a:rPr lang="en-US"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αναπτύσσονται στην Υγεία αναφέρονται στον τομέα της </a:t>
            </a:r>
            <a:r>
              <a:rPr lang="el-GR" dirty="0" err="1" smtClean="0">
                <a:latin typeface="Verdana" pitchFamily="34" charset="0"/>
                <a:ea typeface="Verdana" pitchFamily="34" charset="0"/>
                <a:cs typeface="Verdana" pitchFamily="34" charset="0"/>
              </a:rPr>
              <a:t>Νανοιατρικής</a:t>
            </a:r>
            <a:r>
              <a:rPr lang="en-US" dirty="0" smtClean="0">
                <a:latin typeface="Verdana" pitchFamily="34" charset="0"/>
                <a:ea typeface="Verdana" pitchFamily="34" charset="0"/>
                <a:cs typeface="Verdana" pitchFamily="34" charset="0"/>
              </a:rPr>
              <a:t>.</a:t>
            </a:r>
          </a:p>
          <a:p>
            <a:pPr>
              <a:buNone/>
            </a:pPr>
            <a:r>
              <a:rPr lang="en-US" dirty="0" smtClean="0">
                <a:latin typeface="Verdana" pitchFamily="34" charset="0"/>
                <a:ea typeface="Verdana" pitchFamily="34" charset="0"/>
                <a:cs typeface="Verdana" pitchFamily="34" charset="0"/>
              </a:rPr>
              <a:t>O</a:t>
            </a:r>
            <a:r>
              <a:rPr lang="el-GR" dirty="0" smtClean="0">
                <a:latin typeface="Verdana" pitchFamily="34" charset="0"/>
                <a:ea typeface="Verdana" pitchFamily="34" charset="0"/>
                <a:cs typeface="Verdana" pitchFamily="34" charset="0"/>
              </a:rPr>
              <a:t> τομέας της </a:t>
            </a:r>
            <a:r>
              <a:rPr lang="el-GR" dirty="0" err="1" smtClean="0">
                <a:latin typeface="Verdana" pitchFamily="34" charset="0"/>
                <a:ea typeface="Verdana" pitchFamily="34" charset="0"/>
                <a:cs typeface="Verdana" pitchFamily="34" charset="0"/>
              </a:rPr>
              <a:t>Νανοιατρικής</a:t>
            </a:r>
            <a:r>
              <a:rPr lang="el-GR" dirty="0" smtClean="0">
                <a:latin typeface="Verdana" pitchFamily="34" charset="0"/>
                <a:ea typeface="Verdana" pitchFamily="34" charset="0"/>
                <a:cs typeface="Verdana" pitchFamily="34" charset="0"/>
              </a:rPr>
              <a:t> δίνει τη δυνατότητα στη θεραπευτική προσέγγιση </a:t>
            </a:r>
            <a:r>
              <a:rPr lang="en-US"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ποικίλων παθήσεων που άπτονται συντηρητικής ή χειρουργικής αντιμετώπισης, ανοίγοντας νέους ορίζοντες καλύπτοντας ποικίλα πεδία από τη βιοτεχνολογία έως και τα ηλεκτρονικά μικροσυστήματα .  Τεράστιο βάρος των ερευνών και δοκιμών αυτής της τεχνολογίας έχει επικεντρωθεί στους τομείς που έχουν το μεγαλύτερο κοινωνικό-οικονομικό αντίκτυπο των τελευταίων ετών, </a:t>
            </a:r>
            <a:r>
              <a:rPr lang="el-GR" sz="2300" dirty="0" smtClean="0">
                <a:latin typeface="Verdana" pitchFamily="34" charset="0"/>
                <a:ea typeface="Verdana" pitchFamily="34" charset="0"/>
                <a:cs typeface="Verdana" pitchFamily="34" charset="0"/>
              </a:rPr>
              <a:t>όπως</a:t>
            </a:r>
            <a:r>
              <a:rPr lang="el-GR" dirty="0" smtClean="0">
                <a:latin typeface="Verdana" pitchFamily="34" charset="0"/>
                <a:ea typeface="Verdana" pitchFamily="34" charset="0"/>
                <a:cs typeface="Verdana" pitchFamily="34" charset="0"/>
              </a:rPr>
              <a:t> ο σακχαρώδης διαβήτης, οι καρδιαγγειακές παθήσεις, ο καρκίνος, οι φλεγμονώδεις καταστάσεις </a:t>
            </a:r>
            <a:r>
              <a:rPr lang="en-US"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και οι </a:t>
            </a:r>
            <a:r>
              <a:rPr lang="el-GR" sz="2300" dirty="0" smtClean="0">
                <a:latin typeface="Verdana" pitchFamily="34" charset="0"/>
                <a:ea typeface="Verdana" pitchFamily="34" charset="0"/>
                <a:cs typeface="Verdana" pitchFamily="34" charset="0"/>
              </a:rPr>
              <a:t>εκφυλιστικές</a:t>
            </a:r>
            <a:r>
              <a:rPr lang="el-GR" dirty="0" smtClean="0">
                <a:latin typeface="Verdana" pitchFamily="34" charset="0"/>
                <a:ea typeface="Verdana" pitchFamily="34" charset="0"/>
                <a:cs typeface="Verdana" pitchFamily="34" charset="0"/>
              </a:rPr>
              <a:t> νόσοι του νευρικού ανθρώπινου συστήματος.</a:t>
            </a:r>
          </a:p>
          <a:p>
            <a:pPr>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1428736"/>
            <a:ext cx="8229600" cy="4389120"/>
          </a:xfrm>
        </p:spPr>
        <p:txBody>
          <a:bodyPr>
            <a:noAutofit/>
          </a:bodyPr>
          <a:lstStyle/>
          <a:p>
            <a:r>
              <a:rPr lang="el-GR" sz="1800" dirty="0" smtClean="0">
                <a:latin typeface="Verdana" pitchFamily="34" charset="0"/>
                <a:ea typeface="Verdana" pitchFamily="34" charset="0"/>
                <a:cs typeface="Verdana" pitchFamily="34" charset="0"/>
              </a:rPr>
              <a:t>Η πρόληψη, έγκαιρη διάγνωση των ασθενειών, η βελτίωση της θεραπείας, η απεικόνιση και ο έλεγχος των λειτουργιών με τη χρήση των βιολογικών συστημάτων είναι από τους βασικούς τομείς των </a:t>
            </a:r>
            <a:r>
              <a:rPr lang="el-GR" sz="1800" dirty="0" err="1" smtClean="0">
                <a:latin typeface="Verdana" pitchFamily="34" charset="0"/>
                <a:ea typeface="Verdana" pitchFamily="34" charset="0"/>
                <a:cs typeface="Verdana" pitchFamily="34" charset="0"/>
              </a:rPr>
              <a:t>νανοδομών</a:t>
            </a:r>
            <a:r>
              <a:rPr lang="el-GR" sz="1800" dirty="0" smtClean="0">
                <a:latin typeface="Verdana" pitchFamily="34" charset="0"/>
                <a:ea typeface="Verdana" pitchFamily="34" charset="0"/>
                <a:cs typeface="Verdana" pitchFamily="34" charset="0"/>
              </a:rPr>
              <a:t> που αφορούν τη διαγνωστική ιατρική, τους </a:t>
            </a:r>
            <a:r>
              <a:rPr lang="el-GR" sz="1800" dirty="0" err="1" smtClean="0">
                <a:latin typeface="Verdana" pitchFamily="34" charset="0"/>
                <a:ea typeface="Verdana" pitchFamily="34" charset="0"/>
                <a:cs typeface="Verdana" pitchFamily="34" charset="0"/>
              </a:rPr>
              <a:t>βιοαισθητήρες</a:t>
            </a:r>
            <a:r>
              <a:rPr lang="el-GR" sz="1800" dirty="0" smtClean="0">
                <a:latin typeface="Verdana" pitchFamily="34" charset="0"/>
                <a:ea typeface="Verdana" pitchFamily="34" charset="0"/>
                <a:cs typeface="Verdana" pitchFamily="34" charset="0"/>
              </a:rPr>
              <a:t> και τις συσκευές μοριακής απεικόνισης.</a:t>
            </a:r>
          </a:p>
          <a:p>
            <a:pPr>
              <a:buNone/>
            </a:pPr>
            <a:r>
              <a:rPr lang="el-GR" sz="1800" dirty="0" smtClean="0">
                <a:latin typeface="Verdana" pitchFamily="34" charset="0"/>
                <a:ea typeface="Verdana" pitchFamily="34" charset="0"/>
                <a:cs typeface="Verdana" pitchFamily="34" charset="0"/>
              </a:rPr>
              <a:t>Πλέον, στις μέρες μας η σύγχρονη ιατρική διαθέτει ενσωματωμένους </a:t>
            </a:r>
            <a:r>
              <a:rPr lang="el-GR" sz="1800" dirty="0" err="1" smtClean="0">
                <a:latin typeface="Verdana" pitchFamily="34" charset="0"/>
                <a:ea typeface="Verdana" pitchFamily="34" charset="0"/>
                <a:cs typeface="Verdana" pitchFamily="34" charset="0"/>
              </a:rPr>
              <a:t>νανοβιοαισθητήρες</a:t>
            </a:r>
            <a:r>
              <a:rPr lang="el-GR" sz="1800" dirty="0" smtClean="0">
                <a:latin typeface="Verdana" pitchFamily="34" charset="0"/>
                <a:ea typeface="Verdana" pitchFamily="34" charset="0"/>
                <a:cs typeface="Verdana" pitchFamily="34" charset="0"/>
              </a:rPr>
              <a:t> και </a:t>
            </a:r>
            <a:r>
              <a:rPr lang="el-GR" sz="1800" dirty="0" err="1" smtClean="0">
                <a:latin typeface="Verdana" pitchFamily="34" charset="0"/>
                <a:ea typeface="Verdana" pitchFamily="34" charset="0"/>
                <a:cs typeface="Verdana" pitchFamily="34" charset="0"/>
              </a:rPr>
              <a:t>ενεργοποιητές</a:t>
            </a:r>
            <a:r>
              <a:rPr lang="el-GR" sz="1800" dirty="0" smtClean="0">
                <a:latin typeface="Verdana" pitchFamily="34" charset="0"/>
                <a:ea typeface="Verdana" pitchFamily="34" charset="0"/>
                <a:cs typeface="Verdana" pitchFamily="34" charset="0"/>
              </a:rPr>
              <a:t>, συνθέτοντας ολοκληρωμένα μηχανικά συστήματα ελέγχου, σε μικροσκοπικά περιβάλλοντα αναζητώντας βελτιωμένες μεθόδους στις κλινικές και ιατρικές διαδικασίες.  </a:t>
            </a:r>
          </a:p>
          <a:p>
            <a:pPr>
              <a:buNone/>
            </a:pPr>
            <a:r>
              <a:rPr lang="el-GR" sz="1800" dirty="0" smtClean="0">
                <a:latin typeface="Verdana" pitchFamily="34" charset="0"/>
                <a:ea typeface="Verdana" pitchFamily="34" charset="0"/>
                <a:cs typeface="Verdana" pitchFamily="34" charset="0"/>
              </a:rPr>
              <a:t>  Ελάχιστα επεμβατικές χειρουργικές επεμβάσεις, από εξειδικευμένες ιατρικές ομάδες βοηθάνε τους ασθενείς που χρίζουν συνεχόμενη ιατρική παρακολούθηση, την εμφύτευση συσκευών βελτιώνοντας την αποδοτικότητα μιας θεραπείας.</a:t>
            </a:r>
          </a:p>
          <a:p>
            <a:endParaRPr lang="el-GR" sz="1800" dirty="0">
              <a:latin typeface="Verdana" pitchFamily="34" charset="0"/>
              <a:ea typeface="Verdana" pitchFamily="34" charset="0"/>
              <a:cs typeface="Verdan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TotalTime>
  <Words>989</Words>
  <Application>Microsoft Office PowerPoint</Application>
  <PresentationFormat>On-screen Show (4:3)</PresentationFormat>
  <Paragraphs>37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Ροή</vt:lpstr>
      <vt:lpstr>PowerPoint Presentation</vt:lpstr>
      <vt:lpstr>ΤΙ ΑΚΡΙΒΩΣ ΕΊΝΑΙ Η ΝΑΝΟΤΕΧΝΟΛΟΓΙΑ ΚΑΙ Η ΝΑΝΟΕΠΙΣΤΗΜΕΣ</vt:lpstr>
      <vt:lpstr>ΝΑΝΟΤΕΧΝΟΛΟΓΙΑ ΚΑΙ ΠΛΗΡΟΦΟΡΙΚΗ</vt:lpstr>
      <vt:lpstr>PowerPoint Presentation</vt:lpstr>
      <vt:lpstr>ΝΑΝΟΤΕΧΝΟΛΟΓΙΑ ΣΤΙΣ ΜΕΤΑΦΟΡΕΣ</vt:lpstr>
      <vt:lpstr>ΝΑΝΟΤΕΧΝΟΛΟΓΙΑ ΣΤΗΝ ΕΠΙΚΟΙΝΩΝΙΑ</vt:lpstr>
      <vt:lpstr>ΝΑΝΟΤΕΧΝΟΛΟΓΙΑ ΚΑΙ ΙΑΤΡΙΚΗ</vt:lpstr>
      <vt:lpstr>PowerPoint Presentation</vt:lpstr>
      <vt:lpstr>PowerPoint Presentation</vt:lpstr>
      <vt:lpstr>PowerPoint Presentation</vt:lpstr>
      <vt:lpstr>PowerPoint Presentation</vt:lpstr>
      <vt:lpstr>PowerPoint Presentation</vt:lpstr>
      <vt:lpstr>Μαγνητικά νανοσωματίδια για την αντιμετώπιση του καρκίνου</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damx</cp:lastModifiedBy>
  <cp:revision>10</cp:revision>
  <dcterms:created xsi:type="dcterms:W3CDTF">2015-03-05T20:46:15Z</dcterms:created>
  <dcterms:modified xsi:type="dcterms:W3CDTF">2015-03-20T06:59:00Z</dcterms:modified>
</cp:coreProperties>
</file>