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5" name="4 - Θέση υποσέλιδου"/>
          <p:cNvSpPr>
            <a:spLocks noGrp="1"/>
          </p:cNvSpPr>
          <p:nvPr>
            <p:ph type="ftr" sz="quarter" idx="11"/>
          </p:nvPr>
        </p:nvSpPr>
        <p:spPr>
          <a:xfrm>
            <a:off x="2640597" y="6377459"/>
            <a:ext cx="3836404" cy="365125"/>
          </a:xfrm>
        </p:spPr>
        <p:txBody>
          <a:bodyPr/>
          <a:lstStyle/>
          <a:p>
            <a:endParaRPr lang="en-US"/>
          </a:p>
        </p:txBody>
      </p:sp>
      <p:sp>
        <p:nvSpPr>
          <p:cNvPr id="6" name="5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22D7898-8844-460D-9E75-07DF39980F6E}" type="datetimeFigureOut">
              <a:rPr lang="en-US" smtClean="0"/>
              <a:pPr/>
              <a:t>2/1/2016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9FEAE156-3F1F-42E2-B6EC-4BF242530AA8}" type="slidenum">
              <a:rPr lang="en-US" smtClean="0"/>
              <a:pPr/>
              <a:t>‹#›</a:t>
            </a:fld>
            <a:endParaRPr lang="en-US"/>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322D7898-8844-460D-9E75-07DF39980F6E}" type="datetimeFigureOut">
              <a:rPr lang="en-US" smtClean="0"/>
              <a:pPr/>
              <a:t>2/1/2016</a:t>
            </a:fld>
            <a:endParaRPr lang="en-US"/>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9FEAE156-3F1F-42E2-B6EC-4BF242530AA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22D7898-8844-460D-9E75-07DF39980F6E}" type="datetimeFigureOut">
              <a:rPr lang="en-US" smtClean="0"/>
              <a:pPr/>
              <a:t>2/1/2016</a:t>
            </a:fld>
            <a:endParaRPr lang="en-US"/>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FEAE156-3F1F-42E2-B6EC-4BF242530A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dirty="0" smtClean="0"/>
              <a:t>ΤΡΙΓΩΝΟ ΤΩΝ ΒΕΡΜΟΥΔΩΝ</a:t>
            </a:r>
            <a:endParaRPr lang="en-US" dirty="0"/>
          </a:p>
        </p:txBody>
      </p:sp>
      <p:sp>
        <p:nvSpPr>
          <p:cNvPr id="3" name="2 - Υπότιτλος"/>
          <p:cNvSpPr>
            <a:spLocks noGrp="1"/>
          </p:cNvSpPr>
          <p:nvPr>
            <p:ph type="subTitle" idx="1"/>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3000" dirty="0" smtClean="0">
                <a:solidFill>
                  <a:schemeClr val="tx1"/>
                </a:solidFill>
              </a:rPr>
              <a:t>ΣΠΥΡΟΣ ΠΑΝΑΓΙΩΤΟΠΟΥΛΟΣ</a:t>
            </a:r>
          </a:p>
          <a:p>
            <a:r>
              <a:rPr lang="el-GR" sz="3000" dirty="0" smtClean="0">
                <a:solidFill>
                  <a:schemeClr val="tx1"/>
                </a:solidFill>
              </a:rPr>
              <a:t>ΓΙΩΡΓΟΣ ΠΑΠΠΑΣ</a:t>
            </a:r>
          </a:p>
          <a:p>
            <a:r>
              <a:rPr lang="el-GR" sz="900" dirty="0" smtClean="0"/>
              <a:t>ΑΝΑΣΤΑΣΙΑ ΜΑΡΚΑΚΗ</a:t>
            </a:r>
            <a:r>
              <a:rPr lang="en-US" sz="900" dirty="0" smtClean="0"/>
              <a:t> </a:t>
            </a:r>
            <a:endParaRPr lang="el-GR" sz="9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Ο ΜΥΘΟΣ</a:t>
            </a:r>
            <a:endParaRPr lang="en-US" dirty="0"/>
          </a:p>
        </p:txBody>
      </p:sp>
      <p:sp>
        <p:nvSpPr>
          <p:cNvPr id="3" name="2 - Θέση περιεχομένου"/>
          <p:cNvSpPr>
            <a:spLocks noGrp="1"/>
          </p:cNvSpPr>
          <p:nvPr>
            <p:ph sz="half" idx="1"/>
          </p:nvPr>
        </p:nvSpPr>
        <p:spPr>
          <a:solidFill>
            <a:schemeClr val="accent2"/>
          </a:solidFill>
        </p:spPr>
        <p:txBody>
          <a:bodyPr/>
          <a:lstStyle/>
          <a:p>
            <a:r>
              <a:rPr lang="el-GR" b="1" u="sng" dirty="0" smtClean="0">
                <a:latin typeface="Comic Sans MS" pitchFamily="66" charset="0"/>
              </a:rPr>
              <a:t>ΤΟΠΟΘΕΣ</a:t>
            </a:r>
            <a:r>
              <a:rPr lang="en-US" b="1" u="sng" dirty="0" smtClean="0">
                <a:latin typeface="Comic Sans MS" pitchFamily="66" charset="0"/>
              </a:rPr>
              <a:t>IA</a:t>
            </a:r>
            <a:r>
              <a:rPr lang="en-US" dirty="0" smtClean="0">
                <a:latin typeface="Comic Sans MS" pitchFamily="66" charset="0"/>
              </a:rPr>
              <a:t>: </a:t>
            </a:r>
            <a:r>
              <a:rPr lang="el-GR" sz="2600" dirty="0" smtClean="0">
                <a:latin typeface="Comic Sans MS" pitchFamily="66" charset="0"/>
              </a:rPr>
              <a:t>ΒΕΡΜΟΥΔΕΣ-ΜΑΪΑΜΙ (ΦΛΟΡΙΝΤΑ)- ΣΑΝ ΧΟΥΑΝ.</a:t>
            </a:r>
          </a:p>
          <a:p>
            <a:endParaRPr lang="el-GR" dirty="0" smtClean="0"/>
          </a:p>
        </p:txBody>
      </p:sp>
      <p:pic>
        <p:nvPicPr>
          <p:cNvPr id="5" name="4 - Θέση περιεχομένου" descr="upl532177b5b475a.jpg"/>
          <p:cNvPicPr>
            <a:picLocks noGrp="1" noChangeAspect="1"/>
          </p:cNvPicPr>
          <p:nvPr>
            <p:ph sz="half" idx="2"/>
          </p:nvPr>
        </p:nvPicPr>
        <p:blipFill>
          <a:blip r:embed="rId2"/>
          <a:stretch>
            <a:fillRect/>
          </a:stretch>
        </p:blipFill>
        <p:spPr>
          <a:xfrm>
            <a:off x="4114800" y="2895600"/>
            <a:ext cx="4651076" cy="3521529"/>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lstStyle/>
          <a:p>
            <a:endParaRPr lang="en-US" dirty="0"/>
          </a:p>
        </p:txBody>
      </p:sp>
      <p:sp>
        <p:nvSpPr>
          <p:cNvPr id="8" name="7 - Θέση περιεχομένου"/>
          <p:cNvSpPr>
            <a:spLocks noGrp="1"/>
          </p:cNvSpPr>
          <p:nvPr>
            <p:ph idx="1"/>
          </p:nvPr>
        </p:nvSpPr>
        <p:spPr/>
        <p:txBody>
          <a:bodyPr>
            <a:normAutofit/>
          </a:bodyPr>
          <a:lstStyle/>
          <a:p>
            <a:pPr>
              <a:buNone/>
            </a:pPr>
            <a:r>
              <a:rPr lang="el-GR" sz="1500" dirty="0" smtClean="0">
                <a:latin typeface="Comic Sans MS" pitchFamily="66" charset="0"/>
              </a:rPr>
              <a:t>     </a:t>
            </a:r>
            <a:r>
              <a:rPr lang="el-GR" sz="1500" b="1" u="sng" dirty="0" smtClean="0">
                <a:latin typeface="Comic Sans MS" pitchFamily="66" charset="0"/>
              </a:rPr>
              <a:t>ΑΡΧΗ ΤΟΥ ΜΥΘΟΥ</a:t>
            </a:r>
            <a:r>
              <a:rPr lang="en-US" sz="1500" b="1" u="sng" dirty="0" smtClean="0">
                <a:latin typeface="Comic Sans MS" pitchFamily="66" charset="0"/>
              </a:rPr>
              <a:t>:</a:t>
            </a:r>
            <a:endParaRPr lang="el-GR" sz="1500" b="1" u="sng" dirty="0" smtClean="0">
              <a:latin typeface="Comic Sans MS" pitchFamily="66" charset="0"/>
            </a:endParaRPr>
          </a:p>
          <a:p>
            <a:pPr>
              <a:buNone/>
            </a:pPr>
            <a:endParaRPr lang="el-GR" sz="1500" dirty="0" smtClean="0">
              <a:latin typeface="Comic Sans MS" pitchFamily="66" charset="0"/>
            </a:endParaRPr>
          </a:p>
          <a:p>
            <a:r>
              <a:rPr lang="el-GR" sz="1500" dirty="0" smtClean="0">
                <a:latin typeface="Comic Sans MS" pitchFamily="66" charset="0"/>
              </a:rPr>
              <a:t>Η κακή φήμη του φαίνεται πως ξεκίνησε από τον Χριστόφορο Κολόμβο, ο οποίος στις 8 Οκτωβρίου του 1492 έγραψε στο ημερολόγιό του ότι συμβαίνουν διάφορα περίεργα στην περιοχή, ιδίως με τις πυξίδες.</a:t>
            </a:r>
            <a:endParaRPr lang="en-US" sz="1500" dirty="0" smtClean="0">
              <a:latin typeface="Comic Sans MS" pitchFamily="66" charset="0"/>
            </a:endParaRPr>
          </a:p>
          <a:p>
            <a:endParaRPr lang="en-US" sz="1500" dirty="0" smtClean="0">
              <a:latin typeface="Comic Sans MS" pitchFamily="66" charset="0"/>
            </a:endParaRPr>
          </a:p>
          <a:p>
            <a:r>
              <a:rPr lang="en-US" sz="1600" dirty="0" smtClean="0"/>
              <a:t>O </a:t>
            </a:r>
            <a:r>
              <a:rPr lang="el-GR" sz="1600" dirty="0" smtClean="0"/>
              <a:t>όρος «Τρίγωνο των Βερμούδων» μάλλον ανήκει στο περιοδικό </a:t>
            </a:r>
            <a:r>
              <a:rPr lang="el-GR" sz="1600" dirty="0" err="1" smtClean="0"/>
              <a:t>Argosy</a:t>
            </a:r>
            <a:r>
              <a:rPr lang="el-GR" sz="1600" dirty="0" smtClean="0"/>
              <a:t> </a:t>
            </a:r>
            <a:r>
              <a:rPr lang="el-GR" sz="1600" dirty="0" err="1" smtClean="0"/>
              <a:t>Magazine</a:t>
            </a:r>
            <a:r>
              <a:rPr lang="el-GR" sz="1600" dirty="0" smtClean="0"/>
              <a:t>, το οποίο χαρακτήρισε το 1964 την περιοχή ως «</a:t>
            </a:r>
            <a:r>
              <a:rPr lang="el-GR" sz="1600" dirty="0" err="1" smtClean="0"/>
              <a:t>The</a:t>
            </a:r>
            <a:r>
              <a:rPr lang="el-GR" sz="1600" dirty="0" smtClean="0"/>
              <a:t> </a:t>
            </a:r>
            <a:r>
              <a:rPr lang="el-GR" sz="1600" dirty="0" err="1" smtClean="0"/>
              <a:t>Deadly</a:t>
            </a:r>
            <a:r>
              <a:rPr lang="el-GR" sz="1600" dirty="0" smtClean="0"/>
              <a:t> </a:t>
            </a:r>
            <a:r>
              <a:rPr lang="el-GR" sz="1600" dirty="0" err="1" smtClean="0"/>
              <a:t>Bermuda</a:t>
            </a:r>
            <a:r>
              <a:rPr lang="el-GR" sz="1600" dirty="0" smtClean="0"/>
              <a:t> </a:t>
            </a:r>
            <a:r>
              <a:rPr lang="el-GR" sz="1600" dirty="0" err="1" smtClean="0"/>
              <a:t>Triangle</a:t>
            </a:r>
            <a:r>
              <a:rPr lang="el-GR" sz="1600" dirty="0" smtClean="0"/>
              <a:t>».</a:t>
            </a:r>
          </a:p>
          <a:p>
            <a:endParaRPr lang="en-US" sz="1500" dirty="0">
              <a:latin typeface="Comic Sans MS" pitchFamily="66" charset="0"/>
            </a:endParaRPr>
          </a:p>
        </p:txBody>
      </p:sp>
      <p:pic>
        <p:nvPicPr>
          <p:cNvPr id="9" name="8 - Εικόνα" descr="upl53217b4347f2d.jpg"/>
          <p:cNvPicPr>
            <a:picLocks noChangeAspect="1"/>
          </p:cNvPicPr>
          <p:nvPr/>
        </p:nvPicPr>
        <p:blipFill>
          <a:blip r:embed="rId2"/>
          <a:stretch>
            <a:fillRect/>
          </a:stretch>
        </p:blipFill>
        <p:spPr>
          <a:xfrm>
            <a:off x="1447800" y="4114800"/>
            <a:ext cx="5613400" cy="2540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ΠΡΑΓΜΑΤΙΚΟΤΗΤΑ Ή ΜΥΘΟΣ</a:t>
            </a:r>
            <a:endParaRPr lang="en-US" dirty="0"/>
          </a:p>
        </p:txBody>
      </p:sp>
      <p:sp>
        <p:nvSpPr>
          <p:cNvPr id="3" name="2 - Θέση περιεχομένου"/>
          <p:cNvSpPr>
            <a:spLocks noGrp="1"/>
          </p:cNvSpPr>
          <p:nvPr>
            <p:ph idx="1"/>
          </p:nvPr>
        </p:nvSpPr>
        <p:spPr/>
        <p:txBody>
          <a:bodyPr>
            <a:normAutofit/>
          </a:bodyPr>
          <a:lstStyle/>
          <a:p>
            <a:r>
              <a:rPr lang="el-GR" sz="1500" b="1" u="sng" dirty="0" smtClean="0">
                <a:latin typeface="Comic Sans MS" pitchFamily="66" charset="0"/>
              </a:rPr>
              <a:t>ΠΙΘΑΝΑ ΑΙΤΙΑ</a:t>
            </a:r>
            <a:r>
              <a:rPr lang="en-US" sz="1500" b="1" u="sng" dirty="0" smtClean="0">
                <a:latin typeface="Comic Sans MS" pitchFamily="66" charset="0"/>
              </a:rPr>
              <a:t>:</a:t>
            </a:r>
          </a:p>
          <a:p>
            <a:endParaRPr lang="el-GR" sz="1500" b="1" u="sng" dirty="0" smtClean="0">
              <a:latin typeface="Comic Sans MS" pitchFamily="66" charset="0"/>
            </a:endParaRPr>
          </a:p>
          <a:p>
            <a:r>
              <a:rPr lang="el-GR" sz="1500" dirty="0" smtClean="0">
                <a:latin typeface="Comic Sans MS" pitchFamily="66" charset="0"/>
              </a:rPr>
              <a:t>ΧΑΜΕΝΗ ΑΤΛΑΝΤΙΔΑ </a:t>
            </a:r>
          </a:p>
          <a:p>
            <a:r>
              <a:rPr lang="el-GR" sz="1500" dirty="0" smtClean="0">
                <a:latin typeface="Comic Sans MS" pitchFamily="66" charset="0"/>
              </a:rPr>
              <a:t>ΕΞΩΓΗΙΝΟΙ </a:t>
            </a:r>
          </a:p>
          <a:p>
            <a:r>
              <a:rPr lang="el-GR" sz="1500" dirty="0" smtClean="0">
                <a:latin typeface="Comic Sans MS" pitchFamily="66" charset="0"/>
              </a:rPr>
              <a:t>ΦΟΝΙΚΕΣ ΦΥΣΑΛΛΙΔΕΣ ΜΕΘΑΝΙΟΥ</a:t>
            </a:r>
          </a:p>
          <a:p>
            <a:r>
              <a:rPr lang="el-GR" sz="1500" dirty="0" smtClean="0">
                <a:latin typeface="Comic Sans MS" pitchFamily="66" charset="0"/>
              </a:rPr>
              <a:t>ΠΥΛΗ ΣΕ ΆΛΛΗ ΔΙΑΣΤΑΣΗ</a:t>
            </a:r>
            <a:endParaRPr lang="en-US" sz="1500" dirty="0">
              <a:latin typeface="Comic Sans MS" pitchFamily="66" charset="0"/>
            </a:endParaRPr>
          </a:p>
        </p:txBody>
      </p:sp>
      <p:pic>
        <p:nvPicPr>
          <p:cNvPr id="5" name="4 - Εικόνα" descr="trigwno-diavolou-k-istories-exafanisewn-02.jpg"/>
          <p:cNvPicPr>
            <a:picLocks noChangeAspect="1"/>
          </p:cNvPicPr>
          <p:nvPr/>
        </p:nvPicPr>
        <p:blipFill>
          <a:blip r:embed="rId2"/>
          <a:stretch>
            <a:fillRect/>
          </a:stretch>
        </p:blipFill>
        <p:spPr>
          <a:xfrm>
            <a:off x="4724400" y="1676400"/>
            <a:ext cx="3492708" cy="46588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ΠΡΑΓΜΑΤΙΚΟΤΗΤΑ </a:t>
            </a:r>
            <a:endParaRPr lang="en-US" dirty="0"/>
          </a:p>
        </p:txBody>
      </p:sp>
      <p:sp>
        <p:nvSpPr>
          <p:cNvPr id="3" name="2 - Θέση περιεχομένου"/>
          <p:cNvSpPr>
            <a:spLocks noGrp="1"/>
          </p:cNvSpPr>
          <p:nvPr>
            <p:ph sz="half" idx="1"/>
          </p:nvPr>
        </p:nvSpPr>
        <p:spPr>
          <a:xfrm>
            <a:off x="457200" y="1752600"/>
            <a:ext cx="3962400" cy="4645152"/>
          </a:xfrm>
        </p:spPr>
        <p:txBody>
          <a:bodyPr>
            <a:normAutofit/>
          </a:bodyPr>
          <a:lstStyle/>
          <a:p>
            <a:pPr>
              <a:buNone/>
            </a:pPr>
            <a:r>
              <a:rPr lang="el-GR" sz="1600" dirty="0" err="1" smtClean="0">
                <a:latin typeface="Comic Sans MS" pitchFamily="66" charset="0"/>
              </a:rPr>
              <a:t>Συμφωνα</a:t>
            </a:r>
            <a:r>
              <a:rPr lang="el-GR" sz="1600" dirty="0" smtClean="0">
                <a:latin typeface="Comic Sans MS" pitchFamily="66" charset="0"/>
              </a:rPr>
              <a:t> με </a:t>
            </a:r>
            <a:r>
              <a:rPr lang="el-GR" sz="1600" dirty="0" err="1" smtClean="0">
                <a:latin typeface="Comic Sans MS" pitchFamily="66" charset="0"/>
              </a:rPr>
              <a:t>στατιστικα</a:t>
            </a:r>
            <a:r>
              <a:rPr lang="el-GR" sz="1600" dirty="0" smtClean="0">
                <a:latin typeface="Comic Sans MS" pitchFamily="66" charset="0"/>
              </a:rPr>
              <a:t> </a:t>
            </a:r>
            <a:r>
              <a:rPr lang="el-GR" sz="1600" dirty="0" err="1" smtClean="0">
                <a:latin typeface="Comic Sans MS" pitchFamily="66" charset="0"/>
              </a:rPr>
              <a:t>στοιχεια</a:t>
            </a:r>
            <a:r>
              <a:rPr lang="el-GR" sz="1600" dirty="0" smtClean="0">
                <a:latin typeface="Comic Sans MS" pitchFamily="66" charset="0"/>
              </a:rPr>
              <a:t> </a:t>
            </a:r>
            <a:r>
              <a:rPr lang="el-GR" sz="1600" dirty="0" smtClean="0">
                <a:latin typeface="Comic Sans MS" pitchFamily="66" charset="0"/>
              </a:rPr>
              <a:t>στην </a:t>
            </a:r>
            <a:r>
              <a:rPr lang="el-GR" sz="1600" dirty="0" err="1" smtClean="0">
                <a:latin typeface="Comic Sans MS" pitchFamily="66" charset="0"/>
              </a:rPr>
              <a:t>συγκεκριμενη</a:t>
            </a:r>
            <a:r>
              <a:rPr lang="el-GR" sz="1600" dirty="0" smtClean="0">
                <a:latin typeface="Comic Sans MS" pitchFamily="66" charset="0"/>
              </a:rPr>
              <a:t> </a:t>
            </a:r>
            <a:r>
              <a:rPr lang="el-GR" sz="1600" dirty="0" err="1" smtClean="0">
                <a:latin typeface="Comic Sans MS" pitchFamily="66" charset="0"/>
              </a:rPr>
              <a:t>περιοχη</a:t>
            </a:r>
            <a:r>
              <a:rPr lang="el-GR" sz="1600" dirty="0" smtClean="0">
                <a:latin typeface="Comic Sans MS" pitchFamily="66" charset="0"/>
              </a:rPr>
              <a:t> </a:t>
            </a:r>
            <a:r>
              <a:rPr lang="el-GR" sz="1600" dirty="0" err="1" smtClean="0">
                <a:latin typeface="Comic Sans MS" pitchFamily="66" charset="0"/>
              </a:rPr>
              <a:t>εχουν</a:t>
            </a:r>
            <a:r>
              <a:rPr lang="el-GR" sz="1600" dirty="0" smtClean="0">
                <a:latin typeface="Comic Sans MS" pitchFamily="66" charset="0"/>
              </a:rPr>
              <a:t> </a:t>
            </a:r>
            <a:r>
              <a:rPr lang="el-GR" sz="1600" dirty="0" err="1" smtClean="0">
                <a:latin typeface="Comic Sans MS" pitchFamily="66" charset="0"/>
              </a:rPr>
              <a:t>χαθει</a:t>
            </a:r>
            <a:r>
              <a:rPr lang="el-GR" sz="1600" dirty="0" smtClean="0">
                <a:latin typeface="Comic Sans MS" pitchFamily="66" charset="0"/>
              </a:rPr>
              <a:t> τα </a:t>
            </a:r>
            <a:r>
              <a:rPr lang="el-GR" sz="1600" dirty="0" err="1" smtClean="0">
                <a:latin typeface="Comic Sans MS" pitchFamily="66" charset="0"/>
              </a:rPr>
              <a:t>τελευταια</a:t>
            </a:r>
            <a:r>
              <a:rPr lang="el-GR" sz="1600" dirty="0" smtClean="0">
                <a:latin typeface="Comic Sans MS" pitchFamily="66" charset="0"/>
              </a:rPr>
              <a:t> 25 </a:t>
            </a:r>
            <a:r>
              <a:rPr lang="el-GR" sz="1600" dirty="0" err="1" smtClean="0">
                <a:latin typeface="Comic Sans MS" pitchFamily="66" charset="0"/>
              </a:rPr>
              <a:t>χρονια</a:t>
            </a:r>
            <a:r>
              <a:rPr lang="el-GR" sz="1600" dirty="0" smtClean="0">
                <a:latin typeface="Comic Sans MS" pitchFamily="66" charset="0"/>
              </a:rPr>
              <a:t> </a:t>
            </a:r>
            <a:r>
              <a:rPr lang="el-GR" sz="1600" dirty="0" err="1" smtClean="0">
                <a:latin typeface="Comic Sans MS" pitchFamily="66" charset="0"/>
              </a:rPr>
              <a:t>γυρω</a:t>
            </a:r>
            <a:r>
              <a:rPr lang="el-GR" sz="1600" dirty="0" smtClean="0">
                <a:latin typeface="Comic Sans MS" pitchFamily="66" charset="0"/>
              </a:rPr>
              <a:t> στα 1000 </a:t>
            </a:r>
            <a:r>
              <a:rPr lang="el-GR" sz="1600" dirty="0" err="1" smtClean="0">
                <a:latin typeface="Comic Sans MS" pitchFamily="66" charset="0"/>
              </a:rPr>
              <a:t>πλοια,δηλαδη</a:t>
            </a:r>
            <a:r>
              <a:rPr lang="el-GR" sz="1600" dirty="0" smtClean="0">
                <a:latin typeface="Comic Sans MS" pitchFamily="66" charset="0"/>
              </a:rPr>
              <a:t> 40 το </a:t>
            </a:r>
            <a:r>
              <a:rPr lang="el-GR" sz="1600" dirty="0" err="1" smtClean="0">
                <a:latin typeface="Comic Sans MS" pitchFamily="66" charset="0"/>
              </a:rPr>
              <a:t>χρονο</a:t>
            </a:r>
            <a:r>
              <a:rPr lang="el-GR" sz="1600" dirty="0" smtClean="0">
                <a:latin typeface="Comic Sans MS" pitchFamily="66" charset="0"/>
              </a:rPr>
              <a:t>. </a:t>
            </a:r>
            <a:r>
              <a:rPr lang="el-GR" sz="1600" dirty="0" err="1" smtClean="0">
                <a:latin typeface="Comic Sans MS" pitchFamily="66" charset="0"/>
              </a:rPr>
              <a:t>Αλλα</a:t>
            </a:r>
            <a:r>
              <a:rPr lang="el-GR" sz="1600" dirty="0" smtClean="0">
                <a:latin typeface="Comic Sans MS" pitchFamily="66" charset="0"/>
              </a:rPr>
              <a:t> 40 στα </a:t>
            </a:r>
            <a:r>
              <a:rPr lang="el-GR" sz="1600" dirty="0" err="1" smtClean="0">
                <a:latin typeface="Comic Sans MS" pitchFamily="66" charset="0"/>
              </a:rPr>
              <a:t>ποσα</a:t>
            </a:r>
            <a:r>
              <a:rPr lang="el-GR" sz="1600" dirty="0" smtClean="0">
                <a:latin typeface="Comic Sans MS" pitchFamily="66" charset="0"/>
              </a:rPr>
              <a:t> είναι η </a:t>
            </a:r>
            <a:r>
              <a:rPr lang="el-GR" sz="1600" dirty="0" err="1" smtClean="0">
                <a:latin typeface="Comic Sans MS" pitchFamily="66" charset="0"/>
              </a:rPr>
              <a:t>σωστη</a:t>
            </a:r>
            <a:r>
              <a:rPr lang="el-GR" sz="1600" dirty="0" smtClean="0">
                <a:latin typeface="Comic Sans MS" pitchFamily="66" charset="0"/>
              </a:rPr>
              <a:t> </a:t>
            </a:r>
            <a:r>
              <a:rPr lang="el-GR" sz="1600" dirty="0" err="1" smtClean="0">
                <a:latin typeface="Comic Sans MS" pitchFamily="66" charset="0"/>
              </a:rPr>
              <a:t>ερωτηση</a:t>
            </a:r>
            <a:r>
              <a:rPr lang="el-GR" sz="1600" dirty="0" smtClean="0">
                <a:latin typeface="Comic Sans MS" pitchFamily="66" charset="0"/>
              </a:rPr>
              <a:t>.</a:t>
            </a:r>
            <a:r>
              <a:rPr lang="el-GR" sz="1600" dirty="0" smtClean="0"/>
              <a:t> </a:t>
            </a:r>
            <a:r>
              <a:rPr lang="el-GR" sz="1600" dirty="0" smtClean="0">
                <a:latin typeface="Comic Sans MS" pitchFamily="66" charset="0"/>
              </a:rPr>
              <a:t>Σαράντα ναυάγια το χρόνο θα ήταν κάτι ασυνήθιστο αν συνέβαιναν </a:t>
            </a:r>
            <a:r>
              <a:rPr lang="el-GR" sz="1600" dirty="0" err="1" smtClean="0">
                <a:latin typeface="Comic Sans MS" pitchFamily="66" charset="0"/>
              </a:rPr>
              <a:t>π.χ</a:t>
            </a:r>
            <a:r>
              <a:rPr lang="el-GR" sz="1600" dirty="0" smtClean="0">
                <a:latin typeface="Comic Sans MS" pitchFamily="66" charset="0"/>
              </a:rPr>
              <a:t> εδώ</a:t>
            </a:r>
            <a:r>
              <a:rPr lang="en-US" sz="1600" dirty="0" smtClean="0">
                <a:latin typeface="Comic Sans MS" pitchFamily="66" charset="0"/>
              </a:rPr>
              <a:t>:</a:t>
            </a:r>
          </a:p>
          <a:p>
            <a:pPr>
              <a:buNone/>
            </a:pPr>
            <a:endParaRPr lang="en-US" sz="1600" dirty="0" smtClean="0">
              <a:latin typeface="Comic Sans MS" pitchFamily="66" charset="0"/>
            </a:endParaRPr>
          </a:p>
        </p:txBody>
      </p:sp>
      <p:sp>
        <p:nvSpPr>
          <p:cNvPr id="7" name="6 - Θέση κειμένου"/>
          <p:cNvSpPr>
            <a:spLocks noGrp="1"/>
          </p:cNvSpPr>
          <p:nvPr>
            <p:ph type="body" idx="4294967295"/>
          </p:nvPr>
        </p:nvSpPr>
        <p:spPr>
          <a:xfrm>
            <a:off x="609600" y="1600201"/>
            <a:ext cx="3657600" cy="3581400"/>
          </a:xfrm>
          <a:ln>
            <a:solidFill>
              <a:schemeClr val="accent1"/>
            </a:solidFill>
          </a:ln>
        </p:spPr>
        <p:txBody>
          <a:bodyPr>
            <a:normAutofit/>
          </a:bodyPr>
          <a:lstStyle/>
          <a:p>
            <a:pPr>
              <a:buNone/>
            </a:pPr>
            <a:endParaRPr lang="el-GR" sz="2400" b="0" dirty="0" smtClean="0">
              <a:latin typeface="Comic Sans MS" pitchFamily="66" charset="0"/>
            </a:endParaRPr>
          </a:p>
        </p:txBody>
      </p:sp>
      <p:pic>
        <p:nvPicPr>
          <p:cNvPr id="6" name="5 - Θέση περιεχομένου" descr="11.jpg"/>
          <p:cNvPicPr>
            <a:picLocks noGrp="1" noChangeAspect="1"/>
          </p:cNvPicPr>
          <p:nvPr>
            <p:ph sz="half" idx="2"/>
          </p:nvPr>
        </p:nvPicPr>
        <p:blipFill>
          <a:blip r:embed="rId2"/>
          <a:stretch>
            <a:fillRect/>
          </a:stretch>
        </p:blipFill>
        <p:spPr>
          <a:xfrm>
            <a:off x="4419600" y="1905000"/>
            <a:ext cx="4501375" cy="3581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sz="half" idx="1"/>
          </p:nvPr>
        </p:nvSpPr>
        <p:spPr/>
        <p:txBody>
          <a:bodyPr>
            <a:normAutofit/>
          </a:bodyPr>
          <a:lstStyle/>
          <a:p>
            <a:r>
              <a:rPr lang="el-GR" sz="1600" dirty="0" smtClean="0">
                <a:latin typeface="Comic Sans MS" pitchFamily="66" charset="0"/>
              </a:rPr>
              <a:t>Αλλά το Τρίγωνο των Βερμούδων είναι εδώ</a:t>
            </a:r>
            <a:r>
              <a:rPr lang="en-US" sz="1600" dirty="0" smtClean="0">
                <a:latin typeface="Comic Sans MS" pitchFamily="66" charset="0"/>
              </a:rPr>
              <a:t>:</a:t>
            </a:r>
            <a:endParaRPr lang="en-US" sz="1600" dirty="0">
              <a:latin typeface="Comic Sans MS" pitchFamily="66" charset="0"/>
            </a:endParaRPr>
          </a:p>
        </p:txBody>
      </p:sp>
      <p:pic>
        <p:nvPicPr>
          <p:cNvPr id="5" name="4 - Θέση περιεχομένου" descr="12.jpg"/>
          <p:cNvPicPr>
            <a:picLocks noGrp="1" noChangeAspect="1"/>
          </p:cNvPicPr>
          <p:nvPr>
            <p:ph sz="half" idx="2"/>
          </p:nvPr>
        </p:nvPicPr>
        <p:blipFill>
          <a:blip r:embed="rId2"/>
          <a:stretch>
            <a:fillRect/>
          </a:stretch>
        </p:blipFill>
        <p:spPr>
          <a:xfrm>
            <a:off x="2286000" y="2286000"/>
            <a:ext cx="5168699" cy="3674856"/>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a:p>
        </p:txBody>
      </p:sp>
      <p:sp>
        <p:nvSpPr>
          <p:cNvPr id="3" name="2 - Θέση περιεχομένου"/>
          <p:cNvSpPr>
            <a:spLocks noGrp="1"/>
          </p:cNvSpPr>
          <p:nvPr>
            <p:ph sz="half" idx="1"/>
          </p:nvPr>
        </p:nvSpPr>
        <p:spPr>
          <a:xfrm>
            <a:off x="457200" y="1773936"/>
            <a:ext cx="4038600" cy="1350264"/>
          </a:xfrm>
        </p:spPr>
        <p:txBody>
          <a:bodyPr>
            <a:normAutofit/>
          </a:bodyPr>
          <a:lstStyle/>
          <a:p>
            <a:r>
              <a:rPr lang="el-GR" sz="1600" dirty="0" smtClean="0">
                <a:latin typeface="Comic Sans MS" pitchFamily="66" charset="0"/>
              </a:rPr>
              <a:t>Είναι σαν να ρίχνεις τα ζάρια χίλιες φορές και μετά να χαίρεσαι επειδή πετύχεις εξάρες.</a:t>
            </a:r>
            <a:endParaRPr lang="en-US" sz="1600" dirty="0">
              <a:latin typeface="Comic Sans MS" pitchFamily="66" charset="0"/>
            </a:endParaRPr>
          </a:p>
        </p:txBody>
      </p:sp>
      <p:sp>
        <p:nvSpPr>
          <p:cNvPr id="4" name="3 - Θέση περιεχομένου"/>
          <p:cNvSpPr>
            <a:spLocks noGrp="1"/>
          </p:cNvSpPr>
          <p:nvPr>
            <p:ph sz="half" idx="2"/>
          </p:nvPr>
        </p:nvSpPr>
        <p:spPr/>
        <p:txBody>
          <a:bodyPr>
            <a:normAutofit/>
          </a:bodyPr>
          <a:lstStyle/>
          <a:p>
            <a:r>
              <a:rPr lang="el-GR" sz="1600" dirty="0" smtClean="0">
                <a:latin typeface="Comic Sans MS" pitchFamily="66" charset="0"/>
              </a:rPr>
              <a:t>Αν </a:t>
            </a:r>
            <a:r>
              <a:rPr lang="el-GR" sz="1600" dirty="0" smtClean="0">
                <a:latin typeface="Comic Sans MS" pitchFamily="66" charset="0"/>
              </a:rPr>
              <a:t>όντως χάνονταν τόσα πλοία, τότε οι ακτοπλοϊκές γραμμές δεν θα </a:t>
            </a:r>
            <a:r>
              <a:rPr lang="el-GR" sz="1600" dirty="0" err="1" smtClean="0">
                <a:latin typeface="Comic Sans MS" pitchFamily="66" charset="0"/>
              </a:rPr>
              <a:t>πρεπε</a:t>
            </a:r>
            <a:r>
              <a:rPr lang="el-GR" sz="1600" dirty="0" smtClean="0">
                <a:latin typeface="Comic Sans MS" pitchFamily="66" charset="0"/>
              </a:rPr>
              <a:t> να αποφεύγουν ήδη την περιοχή; Υπάρχουν πολλές περιοχές στη θάλασσα που είναι όντως πιο επικίνδυνες απ’ τον μέσο όρο. Είτε λόγω παγόβουνων, είτε λόγω καιρού κλπ. Όταν χάνονται πολλά πλοία, δε σε νοιάζει για ποιο λόγο χάνονται. Σε νοιάζει αρχικά να μη βουλιάξεις. Όποτε, είτε εξηγήσουν οι επιστήμονες το Τρίγωνο είτε όχι, εσύ σαν πλοίαρχος δεν θα το απέφευγες ΟΥΤΩΣ Η ΑΛΛΩΣ; Ε, γιατί δεν το κάνουν;</a:t>
            </a:r>
            <a:endParaRPr lang="en-US" sz="1600" dirty="0">
              <a:latin typeface="Comic Sans MS" pitchFamily="66" charset="0"/>
            </a:endParaRPr>
          </a:p>
        </p:txBody>
      </p:sp>
      <p:pic>
        <p:nvPicPr>
          <p:cNvPr id="1027" name="Picture 3" descr="C:\Users\Spyros\Downloads\εξι.jpg"/>
          <p:cNvPicPr>
            <a:picLocks noChangeAspect="1" noChangeArrowheads="1"/>
          </p:cNvPicPr>
          <p:nvPr/>
        </p:nvPicPr>
        <p:blipFill>
          <a:blip r:embed="rId2"/>
          <a:srcRect/>
          <a:stretch>
            <a:fillRect/>
          </a:stretch>
        </p:blipFill>
        <p:spPr bwMode="auto">
          <a:xfrm>
            <a:off x="609600" y="3200400"/>
            <a:ext cx="4067122" cy="2590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4800" dirty="0" smtClean="0">
                <a:latin typeface="Comic Sans MS" pitchFamily="66" charset="0"/>
              </a:rPr>
              <a:t>Συμπέρασμα</a:t>
            </a:r>
            <a:endParaRPr lang="en-US" dirty="0"/>
          </a:p>
        </p:txBody>
      </p:sp>
      <p:sp>
        <p:nvSpPr>
          <p:cNvPr id="3" name="2 - Θέση περιεχομένου"/>
          <p:cNvSpPr>
            <a:spLocks noGrp="1"/>
          </p:cNvSpPr>
          <p:nvPr>
            <p:ph sz="half" idx="1"/>
          </p:nvPr>
        </p:nvSpPr>
        <p:spPr/>
        <p:txBody>
          <a:bodyPr>
            <a:normAutofit/>
          </a:bodyPr>
          <a:lstStyle/>
          <a:p>
            <a:pPr>
              <a:buNone/>
            </a:pPr>
            <a:r>
              <a:rPr lang="el-GR" sz="1600" dirty="0" smtClean="0">
                <a:latin typeface="Comic Sans MS" pitchFamily="66" charset="0"/>
              </a:rPr>
              <a:t>Το Τρίγωνο των Βερμούδων είναι ένας απλός μύθος που πέρασε στον πολιτισμό μας και στο κεφάλι μας μέσα από ταινίες, περιοδικά και έλλειψη τεκμηριωμένων απόψεων και στοιχείων.</a:t>
            </a:r>
          </a:p>
          <a:p>
            <a:endParaRPr lang="en-US" sz="1600" dirty="0">
              <a:latin typeface="Comic Sans MS" pitchFamily="66" charset="0"/>
            </a:endParaRPr>
          </a:p>
        </p:txBody>
      </p:sp>
      <p:pic>
        <p:nvPicPr>
          <p:cNvPr id="5" name="4 - Θέση περιεχομένου" descr="χαχα.jpg"/>
          <p:cNvPicPr>
            <a:picLocks noGrp="1" noChangeAspect="1"/>
          </p:cNvPicPr>
          <p:nvPr>
            <p:ph sz="half" idx="2"/>
          </p:nvPr>
        </p:nvPicPr>
        <p:blipFill>
          <a:blip r:embed="rId2"/>
          <a:stretch>
            <a:fillRect/>
          </a:stretch>
        </p:blipFill>
        <p:spPr>
          <a:xfrm>
            <a:off x="4267200" y="1752600"/>
            <a:ext cx="4614862" cy="461486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155</TotalTime>
  <Words>297</Words>
  <Application>Microsoft Office PowerPoint</Application>
  <PresentationFormat>Προβολή στην οθόνη (4:3)</PresentationFormat>
  <Paragraphs>25</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Λειτουργική μονάδα</vt:lpstr>
      <vt:lpstr>ΤΡΙΓΩΝΟ ΤΩΝ ΒΕΡΜΟΥΔΩΝ</vt:lpstr>
      <vt:lpstr>Ο ΜΥΘΟΣ</vt:lpstr>
      <vt:lpstr>Διαφάνεια 3</vt:lpstr>
      <vt:lpstr>ΠΡΑΓΜΑΤΙΚΟΤΗΤΑ Ή ΜΥΘΟΣ</vt:lpstr>
      <vt:lpstr>Η ΠΡΑΓΜΑΤΙΚΟΤΗΤΑ </vt:lpstr>
      <vt:lpstr>Διαφάνεια 6</vt:lpstr>
      <vt:lpstr>Διαφάνεια 7</vt:lpstr>
      <vt:lpstr>Συμπέρασμα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Spyros</dc:creator>
  <cp:lastModifiedBy>Spyros</cp:lastModifiedBy>
  <cp:revision>17</cp:revision>
  <dcterms:created xsi:type="dcterms:W3CDTF">2016-01-30T11:30:50Z</dcterms:created>
  <dcterms:modified xsi:type="dcterms:W3CDTF">2016-01-31T23:40:53Z</dcterms:modified>
</cp:coreProperties>
</file>