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4" r:id="rId5"/>
    <p:sldId id="259" r:id="rId6"/>
    <p:sldId id="260" r:id="rId7"/>
    <p:sldId id="261" r:id="rId8"/>
    <p:sldId id="262" r:id="rId9"/>
    <p:sldId id="263" r:id="rId10"/>
    <p:sldId id="265" r:id="rId11"/>
    <p:sldId id="266" r:id="rId12"/>
    <p:sldId id="270" r:id="rId13"/>
    <p:sldId id="267" r:id="rId14"/>
    <p:sldId id="269" r:id="rId15"/>
    <p:sldId id="268" r:id="rId16"/>
    <p:sldId id="271" r:id="rId17"/>
    <p:sldId id="272"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55" autoAdjust="0"/>
    <p:restoredTop sz="94660"/>
  </p:normalViewPr>
  <p:slideViewPr>
    <p:cSldViewPr>
      <p:cViewPr varScale="1">
        <p:scale>
          <a:sx n="73" d="100"/>
          <a:sy n="73" d="100"/>
        </p:scale>
        <p:origin x="-78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4A8E7C41-2E86-4269-A599-86AD96FE940C}" type="datetimeFigureOut">
              <a:rPr lang="el-GR" smtClean="0"/>
              <a:t>29/1/2015</a:t>
            </a:fld>
            <a:endParaRPr lang="el-GR" dirty="0"/>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dirty="0"/>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0963901-1EE0-4E6C-9A86-A169BA6AA672}" type="slidenum">
              <a:rPr lang="el-GR" smtClean="0"/>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A8E7C41-2E86-4269-A599-86AD96FE940C}" type="datetimeFigureOut">
              <a:rPr lang="el-GR" smtClean="0"/>
              <a:t>29/1/2015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0963901-1EE0-4E6C-9A86-A169BA6AA672}" type="slidenum">
              <a:rPr lang="el-GR" smtClean="0"/>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A8E7C41-2E86-4269-A599-86AD96FE940C}" type="datetimeFigureOut">
              <a:rPr lang="el-GR" smtClean="0"/>
              <a:t>29/1/2015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0963901-1EE0-4E6C-9A86-A169BA6AA672}" type="slidenum">
              <a:rPr lang="el-GR" smtClean="0"/>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A8E7C41-2E86-4269-A599-86AD96FE940C}" type="datetimeFigureOut">
              <a:rPr lang="el-GR" smtClean="0"/>
              <a:t>29/1/2015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0963901-1EE0-4E6C-9A86-A169BA6AA672}" type="slidenum">
              <a:rPr lang="el-GR" smtClean="0"/>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A8E7C41-2E86-4269-A599-86AD96FE940C}" type="datetimeFigureOut">
              <a:rPr lang="el-GR" smtClean="0"/>
              <a:t>29/1/2015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0963901-1EE0-4E6C-9A86-A169BA6AA672}" type="slidenum">
              <a:rPr lang="el-GR" smtClean="0"/>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A8E7C41-2E86-4269-A599-86AD96FE940C}" type="datetimeFigureOut">
              <a:rPr lang="el-GR" smtClean="0"/>
              <a:t>29/1/2015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0963901-1EE0-4E6C-9A86-A169BA6AA672}" type="slidenum">
              <a:rPr lang="el-GR" smtClean="0"/>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4A8E7C41-2E86-4269-A599-86AD96FE940C}" type="datetimeFigureOut">
              <a:rPr lang="el-GR" smtClean="0"/>
              <a:t>29/1/2015</a:t>
            </a:fld>
            <a:endParaRPr lang="el-GR" dirty="0"/>
          </a:p>
        </p:txBody>
      </p:sp>
      <p:sp>
        <p:nvSpPr>
          <p:cNvPr id="27" name="26 - Θέση αριθμού διαφάνειας"/>
          <p:cNvSpPr>
            <a:spLocks noGrp="1"/>
          </p:cNvSpPr>
          <p:nvPr>
            <p:ph type="sldNum" sz="quarter" idx="11"/>
          </p:nvPr>
        </p:nvSpPr>
        <p:spPr/>
        <p:txBody>
          <a:bodyPr rtlCol="0"/>
          <a:lstStyle/>
          <a:p>
            <a:fld id="{D0963901-1EE0-4E6C-9A86-A169BA6AA672}" type="slidenum">
              <a:rPr lang="el-GR" smtClean="0"/>
              <a:t>‹#›</a:t>
            </a:fld>
            <a:endParaRPr lang="el-GR" dirty="0"/>
          </a:p>
        </p:txBody>
      </p:sp>
      <p:sp>
        <p:nvSpPr>
          <p:cNvPr id="28" name="27 - Θέση υποσέλιδου"/>
          <p:cNvSpPr>
            <a:spLocks noGrp="1"/>
          </p:cNvSpPr>
          <p:nvPr>
            <p:ph type="ftr" sz="quarter" idx="12"/>
          </p:nvPr>
        </p:nvSpPr>
        <p:spPr/>
        <p:txBody>
          <a:bodyPr rtlCol="0"/>
          <a:lstStyle/>
          <a:p>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4A8E7C41-2E86-4269-A599-86AD96FE940C}" type="datetimeFigureOut">
              <a:rPr lang="el-GR" smtClean="0"/>
              <a:t>29/1/2015</a:t>
            </a:fld>
            <a:endParaRPr lang="el-GR" dirty="0"/>
          </a:p>
        </p:txBody>
      </p:sp>
      <p:sp>
        <p:nvSpPr>
          <p:cNvPr id="4" name="3 - Θέση υποσέλιδου"/>
          <p:cNvSpPr>
            <a:spLocks noGrp="1"/>
          </p:cNvSpPr>
          <p:nvPr>
            <p:ph type="ftr" sz="quarter" idx="11"/>
          </p:nvPr>
        </p:nvSpPr>
        <p:spPr>
          <a:xfrm>
            <a:off x="5257800" y="612648"/>
            <a:ext cx="1325880" cy="457200"/>
          </a:xfrm>
        </p:spPr>
        <p:txBody>
          <a:bodyPr/>
          <a:lstStyle/>
          <a:p>
            <a:endParaRPr lang="el-GR" dirty="0"/>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0963901-1EE0-4E6C-9A86-A169BA6AA672}" type="slidenum">
              <a:rPr lang="el-GR" smtClean="0"/>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A8E7C41-2E86-4269-A599-86AD96FE940C}" type="datetimeFigureOut">
              <a:rPr lang="el-GR" smtClean="0"/>
              <a:t>29/1/2015</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0963901-1EE0-4E6C-9A86-A169BA6AA672}" type="slidenum">
              <a:rPr lang="el-GR" smtClean="0"/>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A8E7C41-2E86-4269-A599-86AD96FE940C}" type="datetimeFigureOut">
              <a:rPr lang="el-GR" smtClean="0"/>
              <a:t>29/1/2015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0963901-1EE0-4E6C-9A86-A169BA6AA672}" type="slidenum">
              <a:rPr lang="el-GR" smtClean="0"/>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A8E7C41-2E86-4269-A599-86AD96FE940C}" type="datetimeFigureOut">
              <a:rPr lang="el-GR" smtClean="0"/>
              <a:t>29/1/2015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0963901-1EE0-4E6C-9A86-A169BA6AA672}" type="slidenum">
              <a:rPr lang="el-GR" smtClean="0"/>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A8E7C41-2E86-4269-A599-86AD96FE940C}" type="datetimeFigureOut">
              <a:rPr lang="el-GR" smtClean="0"/>
              <a:t>29/1/2015</a:t>
            </a:fld>
            <a:endParaRPr lang="el-GR" dirty="0"/>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dirty="0"/>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0963901-1EE0-4E6C-9A86-A169BA6AA672}" type="slidenum">
              <a:rPr lang="el-GR" smtClean="0"/>
              <a:t>‹#›</a:t>
            </a:fld>
            <a:endParaRPr lang="el-GR"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1.jpeg"/><Relationship Id="rId7" Type="http://schemas.openxmlformats.org/officeDocument/2006/relationships/image" Target="../media/image15.jpeg"/><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kerentzis.blogspot.gr/2014/05/blog-post_17.html" TargetMode="External"/><Relationship Id="rId2" Type="http://schemas.openxmlformats.org/officeDocument/2006/relationships/hyperlink" Target="http://tassos-filologos.blogspot.gr/2012/11/blog-post_9414.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solidFill>
                  <a:schemeClr val="accent6">
                    <a:lumMod val="20000"/>
                    <a:lumOff val="80000"/>
                  </a:schemeClr>
                </a:solidFill>
                <a:latin typeface="Verdana" pitchFamily="34" charset="0"/>
                <a:ea typeface="Verdana" pitchFamily="34" charset="0"/>
                <a:cs typeface="Verdana" pitchFamily="34" charset="0"/>
              </a:rPr>
              <a:t>Ρατσισμός</a:t>
            </a:r>
            <a:endParaRPr lang="el-GR" dirty="0">
              <a:solidFill>
                <a:schemeClr val="accent6">
                  <a:lumMod val="20000"/>
                  <a:lumOff val="80000"/>
                </a:schemeClr>
              </a:solidFill>
              <a:latin typeface="Verdana" pitchFamily="34" charset="0"/>
              <a:ea typeface="Verdana" pitchFamily="34" charset="0"/>
              <a:cs typeface="Verdana" pitchFamily="34" charset="0"/>
            </a:endParaRPr>
          </a:p>
        </p:txBody>
      </p:sp>
      <p:sp>
        <p:nvSpPr>
          <p:cNvPr id="3" name="2 - Υπότιτλος"/>
          <p:cNvSpPr>
            <a:spLocks noGrp="1"/>
          </p:cNvSpPr>
          <p:nvPr>
            <p:ph type="subTitle" idx="1"/>
          </p:nvPr>
        </p:nvSpPr>
        <p:spPr/>
        <p:txBody>
          <a:bodyPr>
            <a:normAutofit/>
          </a:bodyPr>
          <a:lstStyle/>
          <a:p>
            <a:r>
              <a:rPr lang="el-GR" dirty="0" smtClean="0">
                <a:solidFill>
                  <a:schemeClr val="accent1">
                    <a:lumMod val="50000"/>
                  </a:schemeClr>
                </a:solidFill>
                <a:latin typeface="Verdana" pitchFamily="34" charset="0"/>
                <a:ea typeface="Verdana" pitchFamily="34" charset="0"/>
                <a:cs typeface="Verdana" pitchFamily="34" charset="0"/>
              </a:rPr>
              <a:t>Εργασία</a:t>
            </a:r>
          </a:p>
          <a:p>
            <a:r>
              <a:rPr lang="el-GR" dirty="0" smtClean="0">
                <a:solidFill>
                  <a:schemeClr val="accent1">
                    <a:lumMod val="50000"/>
                  </a:schemeClr>
                </a:solidFill>
                <a:latin typeface="Verdana" pitchFamily="34" charset="0"/>
                <a:ea typeface="Verdana" pitchFamily="34" charset="0"/>
                <a:cs typeface="Verdana" pitchFamily="34" charset="0"/>
              </a:rPr>
              <a:t>Μάθημα</a:t>
            </a:r>
            <a:r>
              <a:rPr lang="en-US" dirty="0" smtClean="0">
                <a:solidFill>
                  <a:schemeClr val="accent1">
                    <a:lumMod val="50000"/>
                  </a:schemeClr>
                </a:solidFill>
                <a:latin typeface="Verdana" pitchFamily="34" charset="0"/>
                <a:ea typeface="Verdana" pitchFamily="34" charset="0"/>
                <a:cs typeface="Verdana" pitchFamily="34" charset="0"/>
              </a:rPr>
              <a:t>:</a:t>
            </a:r>
            <a:r>
              <a:rPr lang="el-GR" dirty="0" smtClean="0">
                <a:solidFill>
                  <a:schemeClr val="accent1">
                    <a:lumMod val="50000"/>
                  </a:schemeClr>
                </a:solidFill>
                <a:latin typeface="Verdana" pitchFamily="34" charset="0"/>
                <a:ea typeface="Verdana" pitchFamily="34" charset="0"/>
                <a:cs typeface="Verdana" pitchFamily="34" charset="0"/>
              </a:rPr>
              <a:t>Κοινωνιολογία </a:t>
            </a:r>
          </a:p>
          <a:p>
            <a:r>
              <a:rPr lang="el-GR" dirty="0" smtClean="0">
                <a:solidFill>
                  <a:schemeClr val="accent1">
                    <a:lumMod val="50000"/>
                  </a:schemeClr>
                </a:solidFill>
                <a:latin typeface="Verdana" pitchFamily="34" charset="0"/>
                <a:ea typeface="Verdana" pitchFamily="34" charset="0"/>
                <a:cs typeface="Verdana" pitchFamily="34" charset="0"/>
              </a:rPr>
              <a:t>Παμπόρη</a:t>
            </a:r>
            <a:r>
              <a:rPr lang="el-GR" dirty="0" smtClean="0">
                <a:solidFill>
                  <a:schemeClr val="accent1">
                    <a:lumMod val="50000"/>
                  </a:schemeClr>
                </a:solidFill>
                <a:latin typeface="Verdana" pitchFamily="34" charset="0"/>
                <a:ea typeface="Verdana" pitchFamily="34" charset="0"/>
                <a:cs typeface="Verdana" pitchFamily="34" charset="0"/>
              </a:rPr>
              <a:t> Βασιλική</a:t>
            </a:r>
          </a:p>
          <a:p>
            <a:r>
              <a:rPr lang="el-GR" dirty="0" smtClean="0">
                <a:solidFill>
                  <a:schemeClr val="accent1">
                    <a:lumMod val="50000"/>
                  </a:schemeClr>
                </a:solidFill>
                <a:latin typeface="Verdana" pitchFamily="34" charset="0"/>
                <a:ea typeface="Verdana" pitchFamily="34" charset="0"/>
                <a:cs typeface="Verdana" pitchFamily="34" charset="0"/>
              </a:rPr>
              <a:t>Τμήμα:Γ</a:t>
            </a:r>
            <a:r>
              <a:rPr lang="el-GR" baseline="30000" dirty="0" smtClean="0">
                <a:solidFill>
                  <a:schemeClr val="accent1">
                    <a:lumMod val="50000"/>
                  </a:schemeClr>
                </a:solidFill>
                <a:latin typeface="Verdana" pitchFamily="34" charset="0"/>
                <a:ea typeface="Verdana" pitchFamily="34" charset="0"/>
                <a:cs typeface="Verdana" pitchFamily="34" charset="0"/>
              </a:rPr>
              <a:t>3</a:t>
            </a:r>
            <a:endParaRPr lang="el-GR" baseline="30000" dirty="0">
              <a:solidFill>
                <a:schemeClr val="accent1">
                  <a:lumMod val="50000"/>
                </a:schemeClr>
              </a:solidFill>
              <a:latin typeface="Verdana" pitchFamily="34" charset="0"/>
              <a:ea typeface="Verdana" pitchFamily="34" charset="0"/>
              <a:cs typeface="Verdana" pitchFamily="34" charset="0"/>
            </a:endParaRPr>
          </a:p>
        </p:txBody>
      </p:sp>
      <p:pic>
        <p:nvPicPr>
          <p:cNvPr id="15364" name="Picture 4" descr="http://gym-kampou.chi.sch.gr/periodiko/wp-content/uploads/2014/01/racism_1.jpg"/>
          <p:cNvPicPr>
            <a:picLocks noChangeAspect="1" noChangeArrowheads="1"/>
          </p:cNvPicPr>
          <p:nvPr/>
        </p:nvPicPr>
        <p:blipFill>
          <a:blip r:embed="rId2"/>
          <a:srcRect/>
          <a:stretch>
            <a:fillRect/>
          </a:stretch>
        </p:blipFill>
        <p:spPr bwMode="auto">
          <a:xfrm>
            <a:off x="4429124" y="714356"/>
            <a:ext cx="4222779" cy="5429288"/>
          </a:xfrm>
          <a:prstGeom prst="rect">
            <a:avLst/>
          </a:prstGeom>
          <a:noFill/>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29600" cy="1066800"/>
          </a:xfrm>
        </p:spPr>
        <p:txBody>
          <a:bodyPr>
            <a:normAutofit/>
          </a:bodyPr>
          <a:lstStyle/>
          <a:p>
            <a:r>
              <a:rPr lang="el-GR" sz="2000" u="sng" dirty="0" smtClean="0">
                <a:latin typeface="Verdana" pitchFamily="34" charset="0"/>
                <a:ea typeface="Verdana" pitchFamily="34" charset="0"/>
                <a:cs typeface="Verdana" pitchFamily="34" charset="0"/>
              </a:rPr>
              <a:t>Τρόποι αντιμετώπισης</a:t>
            </a:r>
            <a:endParaRPr lang="el-GR" sz="2000" u="sng" dirty="0">
              <a:latin typeface="Verdana" pitchFamily="34" charset="0"/>
              <a:ea typeface="Verdana" pitchFamily="34" charset="0"/>
              <a:cs typeface="Verdana" pitchFamily="34" charset="0"/>
            </a:endParaRPr>
          </a:p>
        </p:txBody>
      </p:sp>
      <p:pic>
        <p:nvPicPr>
          <p:cNvPr id="23554" name="Picture 2" descr="https://encrypted-tbn0.google.com/images?q=tbn:ANd9GcT4XORojE-mYfa-p4l2220olCfQZ2Y691pyUID2-laYAgcetmbK"/>
          <p:cNvPicPr>
            <a:picLocks noChangeAspect="1" noChangeArrowheads="1"/>
          </p:cNvPicPr>
          <p:nvPr/>
        </p:nvPicPr>
        <p:blipFill>
          <a:blip r:embed="rId2"/>
          <a:srcRect/>
          <a:stretch>
            <a:fillRect/>
          </a:stretch>
        </p:blipFill>
        <p:spPr bwMode="auto">
          <a:xfrm>
            <a:off x="2071670" y="1571612"/>
            <a:ext cx="4572032" cy="4592443"/>
          </a:xfrm>
          <a:prstGeom prst="rect">
            <a:avLst/>
          </a:prstGeom>
          <a:noFill/>
        </p:spPr>
      </p:pic>
      <p:sp>
        <p:nvSpPr>
          <p:cNvPr id="5" name="4 - TextBox"/>
          <p:cNvSpPr txBox="1"/>
          <p:nvPr/>
        </p:nvSpPr>
        <p:spPr>
          <a:xfrm>
            <a:off x="428596" y="2000240"/>
            <a:ext cx="3000396" cy="923330"/>
          </a:xfrm>
          <a:prstGeom prst="rect">
            <a:avLst/>
          </a:prstGeom>
          <a:noFill/>
        </p:spPr>
        <p:txBody>
          <a:bodyPr wrap="square" rtlCol="0">
            <a:spAutoFit/>
          </a:bodyPr>
          <a:lstStyle/>
          <a:p>
            <a:r>
              <a:rPr lang="el-GR" dirty="0" smtClean="0"/>
              <a:t>1)</a:t>
            </a:r>
            <a:r>
              <a:rPr lang="el-GR" u="sng" dirty="0" smtClean="0"/>
              <a:t>Διεθνείς Φορείς</a:t>
            </a:r>
          </a:p>
          <a:p>
            <a:pPr>
              <a:buClr>
                <a:schemeClr val="accent6">
                  <a:lumMod val="50000"/>
                </a:schemeClr>
              </a:buClr>
              <a:buFont typeface="Wingdings" pitchFamily="2" charset="2"/>
              <a:buChar char="v"/>
            </a:pPr>
            <a:r>
              <a:rPr lang="el-GR" dirty="0" smtClean="0"/>
              <a:t>ΟΗΕ</a:t>
            </a:r>
          </a:p>
          <a:p>
            <a:pPr>
              <a:buClr>
                <a:schemeClr val="accent6">
                  <a:lumMod val="50000"/>
                </a:schemeClr>
              </a:buClr>
              <a:buFont typeface="Wingdings" pitchFamily="2" charset="2"/>
              <a:buChar char="v"/>
            </a:pPr>
            <a:r>
              <a:rPr lang="en-US" dirty="0" smtClean="0"/>
              <a:t>Unicef</a:t>
            </a:r>
            <a:endParaRPr lang="el-GR" dirty="0"/>
          </a:p>
        </p:txBody>
      </p:sp>
      <p:sp>
        <p:nvSpPr>
          <p:cNvPr id="7" name="6 - TextBox"/>
          <p:cNvSpPr txBox="1"/>
          <p:nvPr/>
        </p:nvSpPr>
        <p:spPr>
          <a:xfrm>
            <a:off x="357158" y="5000636"/>
            <a:ext cx="6500858" cy="1477328"/>
          </a:xfrm>
          <a:prstGeom prst="rect">
            <a:avLst/>
          </a:prstGeom>
          <a:noFill/>
        </p:spPr>
        <p:txBody>
          <a:bodyPr wrap="square" rtlCol="0">
            <a:spAutoFit/>
          </a:bodyPr>
          <a:lstStyle/>
          <a:p>
            <a:r>
              <a:rPr lang="en-US" dirty="0" smtClean="0"/>
              <a:t>2</a:t>
            </a:r>
            <a:r>
              <a:rPr lang="el-GR" dirty="0" smtClean="0"/>
              <a:t>)</a:t>
            </a:r>
            <a:r>
              <a:rPr lang="el-GR" u="sng" dirty="0" smtClean="0"/>
              <a:t>Πολιτεία-</a:t>
            </a:r>
            <a:r>
              <a:rPr lang="el-GR" u="sng" dirty="0" smtClean="0"/>
              <a:t>Κράτο</a:t>
            </a:r>
            <a:r>
              <a:rPr lang="el-GR" u="sng" dirty="0" smtClean="0"/>
              <a:t>ς</a:t>
            </a:r>
          </a:p>
          <a:p>
            <a:pPr>
              <a:buClr>
                <a:schemeClr val="accent6">
                  <a:lumMod val="50000"/>
                </a:schemeClr>
              </a:buClr>
              <a:buFont typeface="Wingdings" pitchFamily="2" charset="2"/>
              <a:buChar char="v"/>
            </a:pPr>
            <a:r>
              <a:rPr lang="el-GR" dirty="0" smtClean="0"/>
              <a:t>Νόμοι περιφρούρησης των ανθρωπίνων δικαιωμάτων</a:t>
            </a:r>
          </a:p>
          <a:p>
            <a:pPr>
              <a:buClr>
                <a:schemeClr val="accent6">
                  <a:lumMod val="50000"/>
                </a:schemeClr>
              </a:buClr>
              <a:buFont typeface="Wingdings" pitchFamily="2" charset="2"/>
              <a:buChar char="v"/>
            </a:pPr>
            <a:r>
              <a:rPr lang="el-GR" dirty="0" smtClean="0"/>
              <a:t>Θέσεις εργασίας</a:t>
            </a:r>
          </a:p>
          <a:p>
            <a:pPr>
              <a:buClr>
                <a:schemeClr val="accent6">
                  <a:lumMod val="50000"/>
                </a:schemeClr>
              </a:buClr>
              <a:buFont typeface="Wingdings" pitchFamily="2" charset="2"/>
              <a:buChar char="v"/>
            </a:pPr>
            <a:r>
              <a:rPr lang="el-GR" dirty="0" smtClean="0"/>
              <a:t>Κοινωνικές  παροχές</a:t>
            </a:r>
          </a:p>
          <a:p>
            <a:pPr>
              <a:buClr>
                <a:schemeClr val="accent6">
                  <a:lumMod val="50000"/>
                </a:schemeClr>
              </a:buClr>
              <a:buFont typeface="Wingdings" pitchFamily="2" charset="2"/>
              <a:buChar char="v"/>
            </a:pPr>
            <a:r>
              <a:rPr lang="el-GR" dirty="0" smtClean="0"/>
              <a:t>Συνεργασία πολιτικής ηγεσίας με άλλους λαούς</a:t>
            </a:r>
            <a:endParaRPr lang="el-GR" dirty="0"/>
          </a:p>
        </p:txBody>
      </p:sp>
      <p:sp>
        <p:nvSpPr>
          <p:cNvPr id="8" name="7 - TextBox"/>
          <p:cNvSpPr txBox="1"/>
          <p:nvPr/>
        </p:nvSpPr>
        <p:spPr>
          <a:xfrm>
            <a:off x="6643670" y="2928934"/>
            <a:ext cx="2500330" cy="1754326"/>
          </a:xfrm>
          <a:prstGeom prst="rect">
            <a:avLst/>
          </a:prstGeom>
          <a:noFill/>
        </p:spPr>
        <p:txBody>
          <a:bodyPr wrap="square" rtlCol="0">
            <a:spAutoFit/>
          </a:bodyPr>
          <a:lstStyle/>
          <a:p>
            <a:r>
              <a:rPr lang="el-GR" dirty="0" smtClean="0"/>
              <a:t>3)</a:t>
            </a:r>
            <a:r>
              <a:rPr lang="el-GR" u="sng" dirty="0" smtClean="0"/>
              <a:t>Άτομο</a:t>
            </a:r>
          </a:p>
          <a:p>
            <a:pPr>
              <a:buClr>
                <a:schemeClr val="accent6">
                  <a:lumMod val="50000"/>
                </a:schemeClr>
              </a:buClr>
              <a:buFont typeface="Wingdings" pitchFamily="2" charset="2"/>
              <a:buChar char="v"/>
            </a:pPr>
            <a:r>
              <a:rPr lang="el-GR" dirty="0" smtClean="0"/>
              <a:t>Κριτική ικανότητα</a:t>
            </a:r>
          </a:p>
          <a:p>
            <a:pPr>
              <a:buClr>
                <a:schemeClr val="accent6">
                  <a:lumMod val="50000"/>
                </a:schemeClr>
              </a:buClr>
              <a:buFont typeface="Wingdings" pitchFamily="2" charset="2"/>
              <a:buChar char="v"/>
            </a:pPr>
            <a:r>
              <a:rPr lang="el-GR" dirty="0" smtClean="0"/>
              <a:t>Αυτοέλεγχο</a:t>
            </a:r>
          </a:p>
          <a:p>
            <a:pPr>
              <a:buClr>
                <a:schemeClr val="accent6">
                  <a:lumMod val="50000"/>
                </a:schemeClr>
              </a:buClr>
              <a:buFont typeface="Wingdings" pitchFamily="2" charset="2"/>
              <a:buChar char="v"/>
            </a:pPr>
            <a:r>
              <a:rPr lang="el-GR" dirty="0" smtClean="0"/>
              <a:t>Γνώσεις</a:t>
            </a:r>
          </a:p>
          <a:p>
            <a:pPr>
              <a:buClr>
                <a:schemeClr val="accent6">
                  <a:lumMod val="50000"/>
                </a:schemeClr>
              </a:buClr>
              <a:buFont typeface="Wingdings" pitchFamily="2" charset="2"/>
              <a:buChar char="v"/>
            </a:pPr>
            <a:r>
              <a:rPr lang="el-GR" dirty="0" smtClean="0"/>
              <a:t>Αυτοκυριαρχία </a:t>
            </a:r>
          </a:p>
          <a:p>
            <a:pPr>
              <a:buClr>
                <a:schemeClr val="accent6">
                  <a:lumMod val="50000"/>
                </a:schemeClr>
              </a:buClr>
              <a:buFont typeface="Wingdings" pitchFamily="2" charset="2"/>
              <a:buChar char="v"/>
            </a:pPr>
            <a:r>
              <a:rPr lang="el-GR" dirty="0" smtClean="0"/>
              <a:t>Αξίες</a:t>
            </a:r>
            <a:endParaRPr lang="el-GR" dirty="0"/>
          </a:p>
        </p:txBody>
      </p:sp>
    </p:spTree>
  </p:cSld>
  <p:clrMapOvr>
    <a:masterClrMapping/>
  </p:clrMapOvr>
  <p:transition>
    <p:pull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500166" y="785794"/>
            <a:ext cx="5786478" cy="5502990"/>
          </a:xfrm>
          <a:solidFill>
            <a:schemeClr val="accent4">
              <a:lumMod val="60000"/>
              <a:lumOff val="40000"/>
            </a:schemeClr>
          </a:solidFill>
        </p:spPr>
        <p:txBody>
          <a:bodyPr>
            <a:normAutofit fontScale="92500" lnSpcReduction="20000"/>
          </a:bodyPr>
          <a:lstStyle/>
          <a:p>
            <a:pPr>
              <a:buNone/>
            </a:pPr>
            <a:r>
              <a:rPr lang="el-GR" sz="2000" dirty="0" smtClean="0">
                <a:latin typeface="Verdana" pitchFamily="34" charset="0"/>
                <a:ea typeface="Verdana" pitchFamily="34" charset="0"/>
                <a:cs typeface="Verdana" pitchFamily="34" charset="0"/>
              </a:rPr>
              <a:t>4)</a:t>
            </a:r>
            <a:r>
              <a:rPr lang="el-GR" sz="2000" u="sng" dirty="0" smtClean="0">
                <a:latin typeface="Verdana" pitchFamily="34" charset="0"/>
                <a:ea typeface="Verdana" pitchFamily="34" charset="0"/>
                <a:cs typeface="Verdana" pitchFamily="34" charset="0"/>
              </a:rPr>
              <a:t>Κοινωνία</a:t>
            </a:r>
          </a:p>
          <a:p>
            <a:pPr>
              <a:buClr>
                <a:schemeClr val="accent6">
                  <a:lumMod val="50000"/>
                </a:schemeClr>
              </a:buClr>
              <a:buFont typeface="Wingdings" pitchFamily="2" charset="2"/>
              <a:buChar char="v"/>
            </a:pPr>
            <a:r>
              <a:rPr lang="el-GR" sz="2000" u="sng" dirty="0" smtClean="0">
                <a:latin typeface="Verdana" pitchFamily="34" charset="0"/>
                <a:ea typeface="Verdana" pitchFamily="34" charset="0"/>
                <a:cs typeface="Verdana" pitchFamily="34" charset="0"/>
              </a:rPr>
              <a:t>Μ.Μ.Ε</a:t>
            </a:r>
            <a:r>
              <a:rPr lang="en-US" sz="2000" u="sng" dirty="0" smtClean="0">
                <a:latin typeface="Verdana" pitchFamily="34" charset="0"/>
                <a:ea typeface="Verdana" pitchFamily="34" charset="0"/>
                <a:cs typeface="Verdana" pitchFamily="34" charset="0"/>
              </a:rPr>
              <a:t> </a:t>
            </a:r>
          </a:p>
          <a:p>
            <a:pPr>
              <a:buClr>
                <a:schemeClr val="accent6">
                  <a:lumMod val="50000"/>
                </a:schemeClr>
              </a:buClr>
              <a:buFont typeface="Wingdings" pitchFamily="2" charset="2"/>
              <a:buChar char="ü"/>
            </a:pPr>
            <a:r>
              <a:rPr lang="el-GR" sz="1900" dirty="0" smtClean="0">
                <a:latin typeface="Verdana" pitchFamily="34" charset="0"/>
                <a:ea typeface="Verdana" pitchFamily="34" charset="0"/>
                <a:cs typeface="Verdana" pitchFamily="34" charset="0"/>
              </a:rPr>
              <a:t>Αντικειμενική πληροφόρηση</a:t>
            </a:r>
          </a:p>
          <a:p>
            <a:pPr>
              <a:buClr>
                <a:schemeClr val="accent6">
                  <a:lumMod val="50000"/>
                </a:schemeClr>
              </a:buClr>
              <a:buFont typeface="Wingdings" pitchFamily="2" charset="2"/>
              <a:buChar char="ü"/>
            </a:pPr>
            <a:r>
              <a:rPr lang="el-GR" sz="1900" dirty="0" smtClean="0">
                <a:latin typeface="Verdana" pitchFamily="34" charset="0"/>
                <a:ea typeface="Verdana" pitchFamily="34" charset="0"/>
                <a:cs typeface="Verdana" pitchFamily="34" charset="0"/>
              </a:rPr>
              <a:t>Προβολή πολιτισμού</a:t>
            </a:r>
          </a:p>
          <a:p>
            <a:pPr>
              <a:buClr>
                <a:schemeClr val="accent6">
                  <a:lumMod val="50000"/>
                </a:schemeClr>
              </a:buClr>
              <a:buFont typeface="Wingdings" pitchFamily="2" charset="2"/>
              <a:buChar char="ü"/>
            </a:pPr>
            <a:r>
              <a:rPr lang="el-GR" sz="1900" dirty="0" smtClean="0">
                <a:latin typeface="Verdana" pitchFamily="34" charset="0"/>
                <a:ea typeface="Verdana" pitchFamily="34" charset="0"/>
                <a:cs typeface="Verdana" pitchFamily="34" charset="0"/>
              </a:rPr>
              <a:t>Ευαισθητοποίηση σε τέτοια φαινόμενα</a:t>
            </a:r>
          </a:p>
          <a:p>
            <a:pPr>
              <a:buClr>
                <a:schemeClr val="accent6">
                  <a:lumMod val="50000"/>
                </a:schemeClr>
              </a:buClr>
              <a:buNone/>
            </a:pPr>
            <a:endParaRPr lang="el-GR" sz="2000" u="sng"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v"/>
            </a:pPr>
            <a:r>
              <a:rPr lang="el-GR" sz="2000" u="sng" dirty="0" smtClean="0">
                <a:latin typeface="Verdana" pitchFamily="34" charset="0"/>
                <a:ea typeface="Verdana" pitchFamily="34" charset="0"/>
                <a:cs typeface="Verdana" pitchFamily="34" charset="0"/>
              </a:rPr>
              <a:t>Πνευματικοί ηγέτες</a:t>
            </a:r>
          </a:p>
          <a:p>
            <a:pPr>
              <a:buClr>
                <a:schemeClr val="accent6">
                  <a:lumMod val="50000"/>
                </a:schemeClr>
              </a:buClr>
              <a:buFont typeface="Wingdings" pitchFamily="2" charset="2"/>
              <a:buChar char="ü"/>
            </a:pPr>
            <a:r>
              <a:rPr lang="el-GR" sz="1900" dirty="0" smtClean="0">
                <a:latin typeface="Verdana" pitchFamily="34" charset="0"/>
                <a:ea typeface="Verdana" pitchFamily="34" charset="0"/>
                <a:cs typeface="Verdana" pitchFamily="34" charset="0"/>
              </a:rPr>
              <a:t>Αφύπνιση</a:t>
            </a:r>
            <a:endParaRPr lang="el-GR" sz="1900"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ü"/>
            </a:pPr>
            <a:r>
              <a:rPr lang="el-GR" sz="1900" dirty="0" smtClean="0">
                <a:latin typeface="Verdana" pitchFamily="34" charset="0"/>
                <a:ea typeface="Verdana" pitchFamily="34" charset="0"/>
                <a:cs typeface="Verdana" pitchFamily="34" charset="0"/>
              </a:rPr>
              <a:t>Καθοδήγηση και διαπαιδαγώγηση</a:t>
            </a:r>
          </a:p>
          <a:p>
            <a:pPr>
              <a:buClr>
                <a:schemeClr val="accent6">
                  <a:lumMod val="50000"/>
                </a:schemeClr>
              </a:buClr>
              <a:buFont typeface="Wingdings" pitchFamily="2" charset="2"/>
              <a:buChar char="ü"/>
            </a:pPr>
            <a:r>
              <a:rPr lang="el-GR" sz="1900" dirty="0" smtClean="0">
                <a:latin typeface="Verdana" pitchFamily="34" charset="0"/>
                <a:ea typeface="Verdana" pitchFamily="34" charset="0"/>
                <a:cs typeface="Verdana" pitchFamily="34" charset="0"/>
              </a:rPr>
              <a:t>Καλλιέργεια σεβασμού</a:t>
            </a:r>
          </a:p>
          <a:p>
            <a:pPr>
              <a:buClr>
                <a:schemeClr val="accent6">
                  <a:lumMod val="50000"/>
                </a:schemeClr>
              </a:buClr>
              <a:buNone/>
            </a:pPr>
            <a:endParaRPr lang="el-GR" sz="2000" u="sng"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v"/>
            </a:pPr>
            <a:r>
              <a:rPr lang="el-GR" sz="2000" u="sng" dirty="0" smtClean="0">
                <a:latin typeface="Verdana" pitchFamily="34" charset="0"/>
                <a:ea typeface="Verdana" pitchFamily="34" charset="0"/>
                <a:cs typeface="Verdana" pitchFamily="34" charset="0"/>
              </a:rPr>
              <a:t>Σχολειό</a:t>
            </a:r>
            <a:endParaRPr lang="el-GR" sz="2000" u="sng"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ü"/>
            </a:pPr>
            <a:r>
              <a:rPr lang="el-GR" sz="1900" u="sng" dirty="0" smtClean="0">
                <a:latin typeface="Verdana" pitchFamily="34" charset="0"/>
                <a:ea typeface="Verdana" pitchFamily="34" charset="0"/>
                <a:cs typeface="Verdana" pitchFamily="34" charset="0"/>
              </a:rPr>
              <a:t>Κοινωνικοποίηση</a:t>
            </a:r>
          </a:p>
          <a:p>
            <a:pPr>
              <a:buClr>
                <a:schemeClr val="accent6">
                  <a:lumMod val="50000"/>
                </a:schemeClr>
              </a:buClr>
              <a:buFont typeface="Wingdings" pitchFamily="2" charset="2"/>
              <a:buChar char="ü"/>
            </a:pPr>
            <a:r>
              <a:rPr lang="el-GR" sz="1900" u="sng" dirty="0" smtClean="0">
                <a:latin typeface="Verdana" pitchFamily="34" charset="0"/>
                <a:ea typeface="Verdana" pitchFamily="34" charset="0"/>
                <a:cs typeface="Verdana" pitchFamily="34" charset="0"/>
              </a:rPr>
              <a:t>Διαπολιτισμική εκπαίδευση</a:t>
            </a:r>
          </a:p>
          <a:p>
            <a:pPr>
              <a:buClr>
                <a:schemeClr val="accent6">
                  <a:lumMod val="50000"/>
                </a:schemeClr>
              </a:buClr>
              <a:buFont typeface="Wingdings" pitchFamily="2" charset="2"/>
              <a:buChar char="ü"/>
            </a:pPr>
            <a:r>
              <a:rPr lang="el-GR" sz="1900" u="sng" dirty="0" smtClean="0">
                <a:latin typeface="Verdana" pitchFamily="34" charset="0"/>
                <a:ea typeface="Verdana" pitchFamily="34" charset="0"/>
                <a:cs typeface="Verdana" pitchFamily="34" charset="0"/>
              </a:rPr>
              <a:t>Καλλιέργεια σεβασμού</a:t>
            </a:r>
          </a:p>
          <a:p>
            <a:pPr>
              <a:buClr>
                <a:schemeClr val="accent6">
                  <a:lumMod val="50000"/>
                </a:schemeClr>
              </a:buClr>
              <a:buNone/>
            </a:pPr>
            <a:endParaRPr lang="el-GR" sz="2000" u="sng"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v"/>
            </a:pPr>
            <a:r>
              <a:rPr lang="el-GR" sz="2000" u="sng" dirty="0" smtClean="0">
                <a:latin typeface="Verdana" pitchFamily="34" charset="0"/>
                <a:ea typeface="Verdana" pitchFamily="34" charset="0"/>
                <a:cs typeface="Verdana" pitchFamily="34" charset="0"/>
              </a:rPr>
              <a:t>Οικογένεια</a:t>
            </a:r>
          </a:p>
          <a:p>
            <a:pPr>
              <a:buClr>
                <a:schemeClr val="accent6">
                  <a:lumMod val="50000"/>
                </a:schemeClr>
              </a:buClr>
              <a:buFont typeface="Wingdings" pitchFamily="2" charset="2"/>
              <a:buChar char="ü"/>
            </a:pPr>
            <a:r>
              <a:rPr lang="el-GR" sz="1900" u="sng" dirty="0" smtClean="0">
                <a:latin typeface="Verdana" pitchFamily="34" charset="0"/>
                <a:ea typeface="Verdana" pitchFamily="34" charset="0"/>
                <a:cs typeface="Verdana" pitchFamily="34" charset="0"/>
              </a:rPr>
              <a:t>Παράδειγμα</a:t>
            </a:r>
          </a:p>
          <a:p>
            <a:pPr>
              <a:buClr>
                <a:schemeClr val="accent6">
                  <a:lumMod val="50000"/>
                </a:schemeClr>
              </a:buClr>
              <a:buFont typeface="Wingdings" pitchFamily="2" charset="2"/>
              <a:buChar char="ü"/>
            </a:pPr>
            <a:r>
              <a:rPr lang="el-GR" sz="1900" u="sng" dirty="0" smtClean="0">
                <a:latin typeface="Verdana" pitchFamily="34" charset="0"/>
                <a:ea typeface="Verdana" pitchFamily="34" charset="0"/>
                <a:cs typeface="Verdana" pitchFamily="34" charset="0"/>
              </a:rPr>
              <a:t>Διάλογος </a:t>
            </a:r>
          </a:p>
          <a:p>
            <a:pPr>
              <a:buClr>
                <a:schemeClr val="accent6">
                  <a:lumMod val="50000"/>
                </a:schemeClr>
              </a:buClr>
              <a:buNone/>
            </a:pPr>
            <a:endParaRPr lang="el-GR" sz="2000" u="sng" dirty="0">
              <a:latin typeface="Verdana" pitchFamily="34" charset="0"/>
              <a:ea typeface="Verdana" pitchFamily="34" charset="0"/>
              <a:cs typeface="Verdana" pitchFamily="34" charset="0"/>
            </a:endParaRPr>
          </a:p>
        </p:txBody>
      </p:sp>
    </p:spTree>
  </p:cSld>
  <p:clrMapOvr>
    <a:masterClrMapping/>
  </p:clrMapOvr>
  <p:transition>
    <p:pull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14356"/>
            <a:ext cx="8229600" cy="1066800"/>
          </a:xfrm>
        </p:spPr>
        <p:txBody>
          <a:bodyPr>
            <a:normAutofit/>
          </a:bodyPr>
          <a:lstStyle/>
          <a:p>
            <a:r>
              <a:rPr lang="el-GR" sz="2000" b="1" u="sng" dirty="0" smtClean="0">
                <a:solidFill>
                  <a:schemeClr val="tx1">
                    <a:lumMod val="95000"/>
                    <a:lumOff val="5000"/>
                  </a:schemeClr>
                </a:solidFill>
                <a:latin typeface="Verdana" pitchFamily="34" charset="0"/>
                <a:ea typeface="Verdana" pitchFamily="34" charset="0"/>
                <a:cs typeface="Verdana" pitchFamily="34" charset="0"/>
              </a:rPr>
              <a:t>Άτομα που αγωνιστήκαν για την εξάλειψη του ρατσισμού</a:t>
            </a:r>
            <a:endParaRPr lang="el-GR" sz="2000" b="1" u="sng" dirty="0">
              <a:solidFill>
                <a:schemeClr val="tx1">
                  <a:lumMod val="95000"/>
                  <a:lumOff val="5000"/>
                </a:schemeClr>
              </a:solidFill>
              <a:latin typeface="Verdana" pitchFamily="34" charset="0"/>
              <a:ea typeface="Verdana" pitchFamily="34" charset="0"/>
              <a:cs typeface="Verdana" pitchFamily="34" charset="0"/>
            </a:endParaRPr>
          </a:p>
        </p:txBody>
      </p:sp>
      <p:sp>
        <p:nvSpPr>
          <p:cNvPr id="4" name="3 - Θέση περιεχομένου"/>
          <p:cNvSpPr txBox="1">
            <a:spLocks noGrp="1"/>
          </p:cNvSpPr>
          <p:nvPr>
            <p:ph idx="1"/>
          </p:nvPr>
        </p:nvSpPr>
        <p:spPr>
          <a:xfrm>
            <a:off x="214282" y="1928802"/>
            <a:ext cx="8229600" cy="3216265"/>
          </a:xfrm>
          <a:prstGeom prst="rect">
            <a:avLst/>
          </a:prstGeom>
          <a:noFill/>
        </p:spPr>
        <p:txBody>
          <a:bodyPr wrap="square" rtlCol="0">
            <a:spAutoFit/>
          </a:bodyPr>
          <a:lstStyle/>
          <a:p>
            <a:pPr>
              <a:buNone/>
            </a:pPr>
            <a:r>
              <a:rPr lang="el-GR" sz="1800" dirty="0" smtClean="0">
                <a:latin typeface="Verdana" pitchFamily="34" charset="0"/>
                <a:ea typeface="Verdana" pitchFamily="34" charset="0"/>
                <a:cs typeface="Verdana" pitchFamily="34" charset="0"/>
              </a:rPr>
              <a:t>   Ο ρατσισμός είναι ένα φαινόμενο που υπάρχει και εντείνεται στις μέρες μας ακόμα και στις πιο σύγχρονες κοινωνίες. Παρόλο που υπάρχουν άνθρωποι που εκδηλώνουν έντονες τάσεις ρατσισμού  υπάρχουν και κάποιες χαρακτηριστικές φυσιογνωμίες του παρελθόντος που αγωνιστήκαν για την εξάλειψη του και αποτελούν παράδειγμα προς μίμηση για όλους τους ανθρώπους. Δυο από αυτές τις φυσιογνωμίες είναι ο </a:t>
            </a:r>
            <a:r>
              <a:rPr lang="el-GR" sz="1800" b="1" u="sng" dirty="0" smtClean="0">
                <a:latin typeface="Verdana" pitchFamily="34" charset="0"/>
                <a:ea typeface="Verdana" pitchFamily="34" charset="0"/>
                <a:cs typeface="Verdana" pitchFamily="34" charset="0"/>
              </a:rPr>
              <a:t>Νέλσον Μαντέλα</a:t>
            </a:r>
            <a:r>
              <a:rPr lang="el-GR" sz="1800" u="sng" dirty="0" smtClean="0">
                <a:latin typeface="Verdana" pitchFamily="34" charset="0"/>
                <a:ea typeface="Verdana" pitchFamily="34" charset="0"/>
                <a:cs typeface="Verdana" pitchFamily="34" charset="0"/>
              </a:rPr>
              <a:t> </a:t>
            </a:r>
            <a:r>
              <a:rPr lang="el-GR" sz="1800" dirty="0" smtClean="0">
                <a:latin typeface="Verdana" pitchFamily="34" charset="0"/>
                <a:ea typeface="Verdana" pitchFamily="34" charset="0"/>
                <a:cs typeface="Verdana" pitchFamily="34" charset="0"/>
              </a:rPr>
              <a:t>και ο </a:t>
            </a:r>
            <a:r>
              <a:rPr lang="el-GR" sz="1800" b="1" u="sng" dirty="0" smtClean="0">
                <a:latin typeface="Verdana" pitchFamily="34" charset="0"/>
                <a:ea typeface="Verdana" pitchFamily="34" charset="0"/>
                <a:cs typeface="Verdana" pitchFamily="34" charset="0"/>
              </a:rPr>
              <a:t>Μαρτίν Λούθερ Κινγκ </a:t>
            </a:r>
            <a:r>
              <a:rPr lang="el-GR" sz="1800" dirty="0" smtClean="0">
                <a:latin typeface="Verdana" pitchFamily="34" charset="0"/>
                <a:ea typeface="Verdana" pitchFamily="34" charset="0"/>
                <a:cs typeface="Verdana" pitchFamily="34" charset="0"/>
              </a:rPr>
              <a:t>που αξίζει να τους αναφέρουμε για το σημαντικό αγώνα τους στην καταπολέμηση του ρατσισμού.</a:t>
            </a:r>
          </a:p>
          <a:p>
            <a:endParaRPr lang="el-GR" sz="1800" dirty="0">
              <a:latin typeface="Verdana" pitchFamily="34" charset="0"/>
              <a:ea typeface="Verdana" pitchFamily="34" charset="0"/>
              <a:cs typeface="Verdana" pitchFamily="34" charset="0"/>
            </a:endParaRPr>
          </a:p>
          <a:p>
            <a:pPr>
              <a:buNone/>
            </a:pPr>
            <a:r>
              <a:rPr lang="el-GR" sz="1800" dirty="0" smtClean="0">
                <a:latin typeface="Verdana" pitchFamily="34" charset="0"/>
                <a:ea typeface="Verdana" pitchFamily="34" charset="0"/>
                <a:cs typeface="Verdana" pitchFamily="34" charset="0"/>
              </a:rPr>
              <a:t> </a:t>
            </a:r>
            <a:endParaRPr lang="el-GR" sz="1800" dirty="0">
              <a:latin typeface="Verdana" pitchFamily="34" charset="0"/>
              <a:ea typeface="Verdana" pitchFamily="34" charset="0"/>
              <a:cs typeface="Verdana" pitchFamily="34" charset="0"/>
            </a:endParaRPr>
          </a:p>
        </p:txBody>
      </p:sp>
    </p:spTree>
  </p:cSld>
  <p:clrMapOvr>
    <a:masterClrMapping/>
  </p:clrMapOvr>
  <p:transition>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500034" y="642918"/>
            <a:ext cx="8001056" cy="2308324"/>
          </a:xfrm>
          <a:prstGeom prst="rect">
            <a:avLst/>
          </a:prstGeom>
          <a:solidFill>
            <a:schemeClr val="bg2">
              <a:lumMod val="75000"/>
            </a:schemeClr>
          </a:solidFill>
        </p:spPr>
        <p:txBody>
          <a:bodyPr wrap="square" rtlCol="0">
            <a:spAutoFit/>
          </a:bodyPr>
          <a:lstStyle/>
          <a:p>
            <a:r>
              <a:rPr lang="el-GR" dirty="0" smtClean="0">
                <a:latin typeface="Verdana" pitchFamily="34" charset="0"/>
                <a:ea typeface="Verdana" pitchFamily="34" charset="0"/>
                <a:cs typeface="Verdana" pitchFamily="34" charset="0"/>
              </a:rPr>
              <a:t>Ο  Νέλσον Μαντέλα ήταν ένας μεγάλος πολίτικος ηγέτης που πολέμησε κατά του ρατσισμού στη χωρά του τη Νότια Αφρική. Γεννήθηκε στην </a:t>
            </a:r>
            <a:r>
              <a:rPr lang="en-US" dirty="0" smtClean="0">
                <a:latin typeface="Verdana" pitchFamily="34" charset="0"/>
                <a:ea typeface="Verdana" pitchFamily="34" charset="0"/>
                <a:cs typeface="Verdana" pitchFamily="34" charset="0"/>
              </a:rPr>
              <a:t>Untata</a:t>
            </a:r>
            <a:r>
              <a:rPr lang="en-US" dirty="0" smtClean="0">
                <a:latin typeface="Verdana" pitchFamily="34" charset="0"/>
                <a:ea typeface="Verdana" pitchFamily="34" charset="0"/>
                <a:cs typeface="Verdana" pitchFamily="34" charset="0"/>
              </a:rPr>
              <a:t> </a:t>
            </a:r>
            <a:r>
              <a:rPr lang="el-GR" dirty="0" smtClean="0">
                <a:latin typeface="Verdana" pitchFamily="34" charset="0"/>
                <a:ea typeface="Verdana" pitchFamily="34" charset="0"/>
                <a:cs typeface="Verdana" pitchFamily="34" charset="0"/>
              </a:rPr>
              <a:t>της Νότιου Αφρικής και σπούδασε στο πανεπιστήμιο του </a:t>
            </a:r>
            <a:r>
              <a:rPr lang="en-US" dirty="0" smtClean="0">
                <a:latin typeface="Verdana" pitchFamily="34" charset="0"/>
                <a:ea typeface="Verdana" pitchFamily="34" charset="0"/>
                <a:cs typeface="Verdana" pitchFamily="34" charset="0"/>
              </a:rPr>
              <a:t>Forth </a:t>
            </a:r>
            <a:r>
              <a:rPr lang="el-GR" dirty="0" smtClean="0">
                <a:latin typeface="Verdana" pitchFamily="34" charset="0"/>
                <a:ea typeface="Verdana" pitchFamily="34" charset="0"/>
                <a:cs typeface="Verdana" pitchFamily="34" charset="0"/>
              </a:rPr>
              <a:t>Η</a:t>
            </a:r>
            <a:r>
              <a:rPr lang="en-US" dirty="0" smtClean="0">
                <a:latin typeface="Verdana" pitchFamily="34" charset="0"/>
                <a:ea typeface="Verdana" pitchFamily="34" charset="0"/>
                <a:cs typeface="Verdana" pitchFamily="34" charset="0"/>
              </a:rPr>
              <a:t>are</a:t>
            </a:r>
            <a:r>
              <a:rPr lang="el-GR" dirty="0" smtClean="0">
                <a:latin typeface="Verdana" pitchFamily="34" charset="0"/>
                <a:ea typeface="Verdana" pitchFamily="34" charset="0"/>
                <a:cs typeface="Verdana" pitchFamily="34" charset="0"/>
              </a:rPr>
              <a:t>.Εκεί άρχισε να συμμετέχει στον πολίτικο αγώνα κατά του ρατσισμού και σε μια μακρινή πορεία στην όποια συμπεριλαμβάνεται και πολυετής φυλάκιση ,συνέχισε τους αγώνες του για την εξάλειψη του μέχρι το 1993 όπου τιμήθηκε με το Νόμπελ ειρήνης για το σύνολο των πράξεων του.</a:t>
            </a:r>
            <a:endParaRPr lang="el-GR" dirty="0">
              <a:latin typeface="Verdana" pitchFamily="34" charset="0"/>
              <a:ea typeface="Verdana" pitchFamily="34" charset="0"/>
              <a:cs typeface="Verdana" pitchFamily="34" charset="0"/>
            </a:endParaRPr>
          </a:p>
        </p:txBody>
      </p:sp>
      <p:pic>
        <p:nvPicPr>
          <p:cNvPr id="26626" name="Picture 2" descr="http://4.bp.blogspot.com/-wSx6DbrCygc/UqG3-LSugdI/AAAAAAAAQrE/eh5OE4z4Xpg/s1600/1394398_432987880134869_861528130_n.jpg"/>
          <p:cNvPicPr>
            <a:picLocks noChangeAspect="1" noChangeArrowheads="1"/>
          </p:cNvPicPr>
          <p:nvPr/>
        </p:nvPicPr>
        <p:blipFill>
          <a:blip r:embed="rId2"/>
          <a:srcRect/>
          <a:stretch>
            <a:fillRect/>
          </a:stretch>
        </p:blipFill>
        <p:spPr bwMode="auto">
          <a:xfrm>
            <a:off x="571472" y="3143248"/>
            <a:ext cx="7429552" cy="3429000"/>
          </a:xfrm>
          <a:prstGeom prst="rect">
            <a:avLst/>
          </a:prstGeom>
          <a:noFill/>
        </p:spPr>
      </p:pic>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content-mcdn.ethnos.gr/filesystem/images/20131206/low/newego_LARGE_t_1101_54281898.JPG"/>
          <p:cNvPicPr>
            <a:picLocks noChangeAspect="1" noChangeArrowheads="1"/>
          </p:cNvPicPr>
          <p:nvPr/>
        </p:nvPicPr>
        <p:blipFill>
          <a:blip r:embed="rId2" cstate="print"/>
          <a:srcRect/>
          <a:stretch>
            <a:fillRect/>
          </a:stretch>
        </p:blipFill>
        <p:spPr bwMode="auto">
          <a:xfrm>
            <a:off x="0" y="1928802"/>
            <a:ext cx="2214546" cy="2286016"/>
          </a:xfrm>
          <a:prstGeom prst="rect">
            <a:avLst/>
          </a:prstGeom>
          <a:noFill/>
        </p:spPr>
      </p:pic>
      <p:pic>
        <p:nvPicPr>
          <p:cNvPr id="24580" name="Picture 4" descr="http://news247.gr/eidiseis/kosmos/People-world/article2336755.ece/BINARY/w660/MandelaDay18713sk.jpg"/>
          <p:cNvPicPr>
            <a:picLocks noChangeAspect="1" noChangeArrowheads="1"/>
          </p:cNvPicPr>
          <p:nvPr/>
        </p:nvPicPr>
        <p:blipFill>
          <a:blip r:embed="rId3"/>
          <a:srcRect/>
          <a:stretch>
            <a:fillRect/>
          </a:stretch>
        </p:blipFill>
        <p:spPr bwMode="auto">
          <a:xfrm>
            <a:off x="4643438" y="4214818"/>
            <a:ext cx="4500562" cy="2643182"/>
          </a:xfrm>
          <a:prstGeom prst="rect">
            <a:avLst/>
          </a:prstGeom>
          <a:noFill/>
        </p:spPr>
      </p:pic>
      <p:pic>
        <p:nvPicPr>
          <p:cNvPr id="24582" name="Picture 6" descr="http://esxoleio.weebly.com/uploads/2/1/5/5/21550686/4486732_orig.jpg"/>
          <p:cNvPicPr>
            <a:picLocks noChangeAspect="1" noChangeArrowheads="1"/>
          </p:cNvPicPr>
          <p:nvPr/>
        </p:nvPicPr>
        <p:blipFill>
          <a:blip r:embed="rId4"/>
          <a:srcRect/>
          <a:stretch>
            <a:fillRect/>
          </a:stretch>
        </p:blipFill>
        <p:spPr bwMode="auto">
          <a:xfrm>
            <a:off x="0" y="4214818"/>
            <a:ext cx="4643438" cy="2643182"/>
          </a:xfrm>
          <a:prstGeom prst="rect">
            <a:avLst/>
          </a:prstGeom>
          <a:noFill/>
        </p:spPr>
      </p:pic>
      <p:pic>
        <p:nvPicPr>
          <p:cNvPr id="24584" name="Picture 8" descr="http://cretalive.s3.amazonaws.com/125952/nelson_mandela.jpg"/>
          <p:cNvPicPr>
            <a:picLocks noChangeAspect="1" noChangeArrowheads="1"/>
          </p:cNvPicPr>
          <p:nvPr/>
        </p:nvPicPr>
        <p:blipFill>
          <a:blip r:embed="rId5"/>
          <a:srcRect/>
          <a:stretch>
            <a:fillRect/>
          </a:stretch>
        </p:blipFill>
        <p:spPr bwMode="auto">
          <a:xfrm>
            <a:off x="5500694" y="0"/>
            <a:ext cx="3643306" cy="2071678"/>
          </a:xfrm>
          <a:prstGeom prst="rect">
            <a:avLst/>
          </a:prstGeom>
          <a:noFill/>
        </p:spPr>
      </p:pic>
      <p:pic>
        <p:nvPicPr>
          <p:cNvPr id="24586" name="Picture 10" descr="http://www.opinionpost.gr/news/wp-content/uploads/2013/12/nelson1.jpg"/>
          <p:cNvPicPr>
            <a:picLocks noChangeAspect="1" noChangeArrowheads="1"/>
          </p:cNvPicPr>
          <p:nvPr/>
        </p:nvPicPr>
        <p:blipFill>
          <a:blip r:embed="rId6"/>
          <a:srcRect/>
          <a:stretch>
            <a:fillRect/>
          </a:stretch>
        </p:blipFill>
        <p:spPr bwMode="auto">
          <a:xfrm>
            <a:off x="4643438" y="2000240"/>
            <a:ext cx="4500562" cy="2214578"/>
          </a:xfrm>
          <a:prstGeom prst="rect">
            <a:avLst/>
          </a:prstGeom>
          <a:noFill/>
        </p:spPr>
      </p:pic>
      <p:pic>
        <p:nvPicPr>
          <p:cNvPr id="11" name="Picture 12" descr="http://www.fylosykis.gr/wp-content/uploads/2013/12/mandela.jpg"/>
          <p:cNvPicPr>
            <a:picLocks noChangeAspect="1" noChangeArrowheads="1"/>
          </p:cNvPicPr>
          <p:nvPr/>
        </p:nvPicPr>
        <p:blipFill>
          <a:blip r:embed="rId7"/>
          <a:srcRect/>
          <a:stretch>
            <a:fillRect/>
          </a:stretch>
        </p:blipFill>
        <p:spPr bwMode="auto">
          <a:xfrm>
            <a:off x="0" y="0"/>
            <a:ext cx="5500694" cy="2000240"/>
          </a:xfrm>
          <a:prstGeom prst="rect">
            <a:avLst/>
          </a:prstGeom>
          <a:noFill/>
        </p:spPr>
      </p:pic>
      <p:pic>
        <p:nvPicPr>
          <p:cNvPr id="24592" name="Picture 16" descr="http://4.bp.blogspot.com/-Z3vSvdg1P04/UqILrsEkcbI/AAAAAAAAC98/PsTqIWARg0A/s1600/%CE%BC%CE%B1%CE%BD+3.JPG"/>
          <p:cNvPicPr>
            <a:picLocks noChangeAspect="1" noChangeArrowheads="1"/>
          </p:cNvPicPr>
          <p:nvPr/>
        </p:nvPicPr>
        <p:blipFill>
          <a:blip r:embed="rId8" cstate="print"/>
          <a:srcRect/>
          <a:stretch>
            <a:fillRect/>
          </a:stretch>
        </p:blipFill>
        <p:spPr bwMode="auto">
          <a:xfrm>
            <a:off x="2214546" y="2000240"/>
            <a:ext cx="2428860" cy="2214578"/>
          </a:xfrm>
          <a:prstGeom prst="rect">
            <a:avLst/>
          </a:prstGeom>
          <a:noFill/>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642910" y="571480"/>
            <a:ext cx="7572428" cy="5632311"/>
          </a:xfrm>
          <a:prstGeom prst="rect">
            <a:avLst/>
          </a:prstGeom>
          <a:solidFill>
            <a:schemeClr val="accent3">
              <a:lumMod val="20000"/>
              <a:lumOff val="80000"/>
            </a:schemeClr>
          </a:solidFill>
        </p:spPr>
        <p:txBody>
          <a:bodyPr wrap="square" rtlCol="0">
            <a:spAutoFit/>
          </a:bodyPr>
          <a:lstStyle/>
          <a:p>
            <a:r>
              <a:rPr lang="el-GR" dirty="0" smtClean="0"/>
              <a:t>Ο Μάρτιν Λούθερ Κινγκ ήταν σπουδαίος άνθρωπος και γενναίος αγωνιστής που πρόσφερε τον εαυτό του πριν από πολλά χρόνια στον αγώνα για την ισότητα και την δικαιοσύνη ανάμεσα στους ανθρώπους. Γεννήθηκε στην Ατλάντα των ΗΠΑ στις 15 Ιανουαρίου του 1929.Ο ίδιος ήταν μαύρος και ένιωθε βαθιά μέσα του την αδικία εναντίον όσων είχαν άλλο χρώμα, όπως αυτός αγώνας του ήταν πολύ σκληρός ώστε τελικά θυσιάστηκε για τις ιδέες του και δολοφονήθηκε στις 4 Απριλίου του 1968.</a:t>
            </a:r>
          </a:p>
          <a:p>
            <a:endParaRPr lang="el-GR" dirty="0"/>
          </a:p>
          <a:p>
            <a:r>
              <a:rPr lang="el-GR" dirty="0" err="1" smtClean="0"/>
              <a:t>Ωστοσο</a:t>
            </a:r>
            <a:r>
              <a:rPr lang="el-GR" dirty="0" smtClean="0"/>
              <a:t> το κήρυγμα του έμεινε ζωντανό και τελικά έγινε πραγματικότητα. Αυτό που κράτησε το κήρυγμα του ζωντανό ήταν η φλόγα της αγάπης για τον συνάνθρωπο, όσο διαφορετικός και αν είναι. Ο ίδιος το 1963 εκφωνώντας το περίφημο λόγο του ‘’</a:t>
            </a:r>
            <a:r>
              <a:rPr lang="en-US" dirty="0" smtClean="0"/>
              <a:t>I have a dream’’</a:t>
            </a:r>
            <a:r>
              <a:rPr lang="el-GR" dirty="0" smtClean="0"/>
              <a:t> έλεγε </a:t>
            </a:r>
            <a:r>
              <a:rPr lang="en-US" dirty="0" smtClean="0"/>
              <a:t>:</a:t>
            </a:r>
            <a:r>
              <a:rPr lang="el-GR" dirty="0"/>
              <a:t> </a:t>
            </a:r>
            <a:r>
              <a:rPr lang="el-GR" dirty="0" smtClean="0"/>
              <a:t>‘’Έχω κάποιο όνειρο ότι κάποια μέρα τα τέσσερα παιδιά μου θα ζήσουν σε μια χώρα όπου δεν θα κρίνονται από την απόχρωση του δέρματος τους αλλά από το περιεχόμενο του χαρακτήρα τους..Ότι μια μέρα μικρά μαύρα αγόρια και κορίτσια θα μπορούν να ενώσουν τα χεριά τους μαζί με τα λευκά σαν αδέρφισα..Εκείνο για το όποιο η δίκια μας γένια θα μετανιώσει πικρά δεν θα είναι η σκληρότητα και οι αδικίες, όσο η απαράδεκτη σιωπή των καλών</a:t>
            </a:r>
            <a:endParaRPr lang="el-GR" dirty="0"/>
          </a:p>
        </p:txBody>
      </p:sp>
    </p:spTree>
  </p:cSld>
  <p:clrMapOvr>
    <a:masterClrMapping/>
  </p:clrMapOvr>
  <p:transition>
    <p:cut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www.nooz.gr/Uploads/entertainment2712/LIFESTYLE2/lifestyle36/Martin_Luther_King248122.jpg"/>
          <p:cNvPicPr>
            <a:picLocks noChangeAspect="1" noChangeArrowheads="1"/>
          </p:cNvPicPr>
          <p:nvPr/>
        </p:nvPicPr>
        <p:blipFill>
          <a:blip r:embed="rId2"/>
          <a:srcRect/>
          <a:stretch>
            <a:fillRect/>
          </a:stretch>
        </p:blipFill>
        <p:spPr bwMode="auto">
          <a:xfrm>
            <a:off x="0" y="-1"/>
            <a:ext cx="9144000" cy="6858001"/>
          </a:xfrm>
          <a:prstGeom prst="rect">
            <a:avLst/>
          </a:prstGeom>
          <a:noFill/>
        </p:spPr>
      </p:pic>
    </p:spTree>
  </p:cSld>
  <p:clrMapOvr>
    <a:masterClrMapping/>
  </p:clrMapOvr>
  <p:transition>
    <p:wipe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785794"/>
            <a:ext cx="8229600" cy="1066800"/>
          </a:xfrm>
        </p:spPr>
        <p:txBody>
          <a:bodyPr/>
          <a:lstStyle/>
          <a:p>
            <a:pPr algn="ctr"/>
            <a:r>
              <a:rPr lang="el-GR" sz="2000" u="sng" dirty="0" smtClean="0">
                <a:latin typeface="Verdana" pitchFamily="34" charset="0"/>
                <a:ea typeface="Verdana" pitchFamily="34" charset="0"/>
                <a:cs typeface="Verdana" pitchFamily="34" charset="0"/>
              </a:rPr>
              <a:t>Πηγές</a:t>
            </a:r>
            <a:r>
              <a:rPr lang="el-GR" dirty="0" smtClean="0"/>
              <a:t> </a:t>
            </a:r>
            <a:endParaRPr lang="el-GR" dirty="0"/>
          </a:p>
        </p:txBody>
      </p:sp>
      <p:sp>
        <p:nvSpPr>
          <p:cNvPr id="3" name="2 - Θέση περιεχομένου"/>
          <p:cNvSpPr>
            <a:spLocks noGrp="1"/>
          </p:cNvSpPr>
          <p:nvPr>
            <p:ph idx="1"/>
          </p:nvPr>
        </p:nvSpPr>
        <p:spPr>
          <a:xfrm>
            <a:off x="457200" y="2249424"/>
            <a:ext cx="8229600" cy="1465328"/>
          </a:xfrm>
          <a:solidFill>
            <a:schemeClr val="accent4">
              <a:lumMod val="20000"/>
              <a:lumOff val="80000"/>
            </a:schemeClr>
          </a:solidFill>
        </p:spPr>
        <p:txBody>
          <a:bodyPr>
            <a:normAutofit/>
          </a:bodyPr>
          <a:lstStyle/>
          <a:p>
            <a:pPr>
              <a:buClr>
                <a:schemeClr val="accent6">
                  <a:lumMod val="50000"/>
                </a:schemeClr>
              </a:buClr>
              <a:buFont typeface="Wingdings" pitchFamily="2" charset="2"/>
              <a:buChar char="v"/>
            </a:pPr>
            <a:r>
              <a:rPr lang="en-US" sz="1800" dirty="0" smtClean="0">
                <a:latin typeface="Verdana" pitchFamily="34" charset="0"/>
                <a:ea typeface="Verdana" pitchFamily="34" charset="0"/>
                <a:cs typeface="Verdana" pitchFamily="34" charset="0"/>
                <a:hlinkClick r:id="rId2"/>
              </a:rPr>
              <a:t>Http</a:t>
            </a:r>
            <a:r>
              <a:rPr lang="en-US" sz="1800" dirty="0" smtClean="0">
                <a:latin typeface="Verdana" pitchFamily="34" charset="0"/>
                <a:ea typeface="Verdana" pitchFamily="34" charset="0"/>
                <a:cs typeface="Verdana" pitchFamily="34" charset="0"/>
                <a:hlinkClick r:id="rId2"/>
              </a:rPr>
              <a:t>://</a:t>
            </a:r>
            <a:r>
              <a:rPr lang="en-US" sz="1800" dirty="0" smtClean="0">
                <a:latin typeface="Verdana" pitchFamily="34" charset="0"/>
                <a:ea typeface="Verdana" pitchFamily="34" charset="0"/>
                <a:cs typeface="Verdana" pitchFamily="34" charset="0"/>
                <a:hlinkClick r:id="rId2"/>
              </a:rPr>
              <a:t>tassos-filologos.blogspot.gr/2012/11/blog-post_9414.html</a:t>
            </a:r>
            <a:endParaRPr lang="el-GR" sz="1800"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v"/>
            </a:pPr>
            <a:r>
              <a:rPr lang="en-US" sz="1800" dirty="0" smtClean="0">
                <a:latin typeface="Verdana" pitchFamily="34" charset="0"/>
                <a:ea typeface="Verdana" pitchFamily="34" charset="0"/>
                <a:cs typeface="Verdana" pitchFamily="34" charset="0"/>
                <a:hlinkClick r:id="rId3"/>
              </a:rPr>
              <a:t>http://</a:t>
            </a:r>
            <a:r>
              <a:rPr lang="en-US" sz="1800" dirty="0" smtClean="0">
                <a:latin typeface="Verdana" pitchFamily="34" charset="0"/>
                <a:ea typeface="Verdana" pitchFamily="34" charset="0"/>
                <a:cs typeface="Verdana" pitchFamily="34" charset="0"/>
                <a:hlinkClick r:id="rId3"/>
              </a:rPr>
              <a:t>kerentzis.blogspot.gr/2014/05/blog-post_17.html</a:t>
            </a:r>
            <a:r>
              <a:rPr lang="el-GR" sz="1800" dirty="0" smtClean="0">
                <a:latin typeface="Verdana" pitchFamily="34" charset="0"/>
                <a:ea typeface="Verdana" pitchFamily="34" charset="0"/>
                <a:cs typeface="Verdana" pitchFamily="34" charset="0"/>
              </a:rPr>
              <a:t> </a:t>
            </a:r>
            <a:endParaRPr lang="el-GR" sz="1800" dirty="0" smtClean="0">
              <a:latin typeface="Verdana" pitchFamily="34" charset="0"/>
              <a:ea typeface="Verdana" pitchFamily="34" charset="0"/>
              <a:cs typeface="Verdana" pitchFamily="34" charset="0"/>
            </a:endParaRPr>
          </a:p>
        </p:txBody>
      </p:sp>
    </p:spTree>
  </p:cSld>
  <p:clrMapOvr>
    <a:masterClrMapping/>
  </p:clrMapOvr>
  <p:transition>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b="1" u="sng" dirty="0" smtClean="0">
                <a:latin typeface="Verdana" pitchFamily="34" charset="0"/>
                <a:ea typeface="Verdana" pitchFamily="34" charset="0"/>
                <a:cs typeface="Verdana" pitchFamily="34" charset="0"/>
              </a:rPr>
              <a:t>Περιεχόμενα </a:t>
            </a:r>
            <a:endParaRPr lang="el-GR" sz="3200" b="1" u="sng"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457200" y="2249424"/>
            <a:ext cx="8229600" cy="3679906"/>
          </a:xfrm>
          <a:solidFill>
            <a:schemeClr val="accent2"/>
          </a:solidFill>
        </p:spPr>
        <p:txBody>
          <a:bodyPr/>
          <a:lstStyle/>
          <a:p>
            <a:pPr>
              <a:buClr>
                <a:schemeClr val="accent6">
                  <a:lumMod val="50000"/>
                </a:schemeClr>
              </a:buClr>
              <a:buFont typeface="Wingdings" pitchFamily="2" charset="2"/>
              <a:buChar char="v"/>
            </a:pPr>
            <a:r>
              <a:rPr lang="el-GR" sz="2000" dirty="0" smtClean="0">
                <a:solidFill>
                  <a:schemeClr val="tx1">
                    <a:lumMod val="95000"/>
                    <a:lumOff val="5000"/>
                  </a:schemeClr>
                </a:solidFill>
                <a:latin typeface="Verdana" pitchFamily="34" charset="0"/>
                <a:ea typeface="Verdana" pitchFamily="34" charset="0"/>
                <a:cs typeface="Verdana" pitchFamily="34" charset="0"/>
              </a:rPr>
              <a:t>Ορισμός</a:t>
            </a:r>
          </a:p>
          <a:p>
            <a:pPr>
              <a:buClr>
                <a:schemeClr val="accent6">
                  <a:lumMod val="50000"/>
                </a:schemeClr>
              </a:buClr>
              <a:buFont typeface="Wingdings" pitchFamily="2" charset="2"/>
              <a:buChar char="v"/>
            </a:pPr>
            <a:r>
              <a:rPr lang="el-GR" sz="2000" dirty="0" smtClean="0">
                <a:solidFill>
                  <a:schemeClr val="tx1">
                    <a:lumMod val="95000"/>
                    <a:lumOff val="5000"/>
                  </a:schemeClr>
                </a:solidFill>
                <a:latin typeface="Verdana" pitchFamily="34" charset="0"/>
                <a:ea typeface="Verdana" pitchFamily="34" charset="0"/>
                <a:cs typeface="Verdana" pitchFamily="34" charset="0"/>
              </a:rPr>
              <a:t>Ιστορική Αναδρομή</a:t>
            </a:r>
          </a:p>
          <a:p>
            <a:pPr>
              <a:buClr>
                <a:schemeClr val="accent6">
                  <a:lumMod val="50000"/>
                </a:schemeClr>
              </a:buClr>
              <a:buFont typeface="Wingdings" pitchFamily="2" charset="2"/>
              <a:buChar char="v"/>
            </a:pPr>
            <a:r>
              <a:rPr lang="el-GR" sz="2000" dirty="0" smtClean="0">
                <a:solidFill>
                  <a:schemeClr val="tx1">
                    <a:lumMod val="95000"/>
                    <a:lumOff val="5000"/>
                  </a:schemeClr>
                </a:solidFill>
                <a:latin typeface="Verdana" pitchFamily="34" charset="0"/>
                <a:ea typeface="Verdana" pitchFamily="34" charset="0"/>
                <a:cs typeface="Verdana" pitchFamily="34" charset="0"/>
              </a:rPr>
              <a:t>Είδη-Μορφές </a:t>
            </a:r>
          </a:p>
          <a:p>
            <a:pPr>
              <a:buClr>
                <a:schemeClr val="accent6">
                  <a:lumMod val="50000"/>
                </a:schemeClr>
              </a:buClr>
              <a:buFont typeface="Wingdings" pitchFamily="2" charset="2"/>
              <a:buChar char="v"/>
            </a:pPr>
            <a:r>
              <a:rPr lang="el-GR" sz="2000" dirty="0" smtClean="0">
                <a:solidFill>
                  <a:schemeClr val="tx1">
                    <a:lumMod val="95000"/>
                    <a:lumOff val="5000"/>
                  </a:schemeClr>
                </a:solidFill>
                <a:latin typeface="Verdana" pitchFamily="34" charset="0"/>
                <a:ea typeface="Verdana" pitchFamily="34" charset="0"/>
                <a:cs typeface="Verdana" pitchFamily="34" charset="0"/>
              </a:rPr>
              <a:t>Αίτια</a:t>
            </a:r>
          </a:p>
          <a:p>
            <a:pPr>
              <a:buClr>
                <a:schemeClr val="accent6">
                  <a:lumMod val="50000"/>
                </a:schemeClr>
              </a:buClr>
              <a:buFont typeface="Wingdings" pitchFamily="2" charset="2"/>
              <a:buChar char="v"/>
            </a:pPr>
            <a:r>
              <a:rPr lang="el-GR" sz="2000" dirty="0" smtClean="0">
                <a:solidFill>
                  <a:schemeClr val="tx1">
                    <a:lumMod val="95000"/>
                    <a:lumOff val="5000"/>
                  </a:schemeClr>
                </a:solidFill>
                <a:latin typeface="Verdana" pitchFamily="34" charset="0"/>
                <a:ea typeface="Verdana" pitchFamily="34" charset="0"/>
                <a:cs typeface="Verdana" pitchFamily="34" charset="0"/>
              </a:rPr>
              <a:t>Συνέπειες</a:t>
            </a:r>
          </a:p>
          <a:p>
            <a:pPr>
              <a:buClr>
                <a:schemeClr val="accent6">
                  <a:lumMod val="50000"/>
                </a:schemeClr>
              </a:buClr>
              <a:buFont typeface="Wingdings" pitchFamily="2" charset="2"/>
              <a:buChar char="v"/>
            </a:pPr>
            <a:r>
              <a:rPr lang="el-GR" sz="2000" dirty="0" smtClean="0">
                <a:solidFill>
                  <a:schemeClr val="tx1">
                    <a:lumMod val="95000"/>
                    <a:lumOff val="5000"/>
                  </a:schemeClr>
                </a:solidFill>
                <a:latin typeface="Verdana" pitchFamily="34" charset="0"/>
                <a:ea typeface="Verdana" pitchFamily="34" charset="0"/>
                <a:cs typeface="Verdana" pitchFamily="34" charset="0"/>
              </a:rPr>
              <a:t>Τρόποι Αντιμετώπισης</a:t>
            </a:r>
          </a:p>
          <a:p>
            <a:pPr>
              <a:buClr>
                <a:schemeClr val="accent6">
                  <a:lumMod val="50000"/>
                </a:schemeClr>
              </a:buClr>
              <a:buFont typeface="Wingdings" pitchFamily="2" charset="2"/>
              <a:buChar char="v"/>
            </a:pPr>
            <a:r>
              <a:rPr lang="el-GR" sz="2000" dirty="0" smtClean="0">
                <a:solidFill>
                  <a:schemeClr val="tx1">
                    <a:lumMod val="95000"/>
                    <a:lumOff val="5000"/>
                  </a:schemeClr>
                </a:solidFill>
                <a:latin typeface="Verdana" pitchFamily="34" charset="0"/>
                <a:ea typeface="Verdana" pitchFamily="34" charset="0"/>
                <a:cs typeface="Verdana" pitchFamily="34" charset="0"/>
              </a:rPr>
              <a:t>Χαρακτηριστικές φυσιογνωμίες</a:t>
            </a:r>
          </a:p>
          <a:p>
            <a:pPr>
              <a:buClr>
                <a:schemeClr val="accent6">
                  <a:lumMod val="50000"/>
                </a:schemeClr>
              </a:buClr>
              <a:buFont typeface="Wingdings" pitchFamily="2" charset="2"/>
              <a:buChar char="v"/>
            </a:pPr>
            <a:r>
              <a:rPr lang="el-GR" sz="2000" dirty="0" smtClean="0">
                <a:solidFill>
                  <a:schemeClr val="tx1">
                    <a:lumMod val="95000"/>
                    <a:lumOff val="5000"/>
                  </a:schemeClr>
                </a:solidFill>
                <a:latin typeface="Verdana" pitchFamily="34" charset="0"/>
                <a:ea typeface="Verdana" pitchFamily="34" charset="0"/>
                <a:cs typeface="Verdana" pitchFamily="34" charset="0"/>
              </a:rPr>
              <a:t>Πηγές </a:t>
            </a:r>
          </a:p>
          <a:p>
            <a:endParaRPr lang="el-GR" dirty="0" smtClean="0"/>
          </a:p>
          <a:p>
            <a:endParaRPr lang="el-GR" dirty="0" smtClean="0"/>
          </a:p>
        </p:txBody>
      </p:sp>
      <p:pic>
        <p:nvPicPr>
          <p:cNvPr id="5" name="Picture 2" descr="http://www.iapopsi.gr/wp-content/uploads/2014/06/mathitis-ratsismos-2-6-2014-730x415.jpg"/>
          <p:cNvPicPr>
            <a:picLocks noChangeAspect="1" noChangeArrowheads="1"/>
          </p:cNvPicPr>
          <p:nvPr/>
        </p:nvPicPr>
        <p:blipFill>
          <a:blip r:embed="rId2"/>
          <a:srcRect/>
          <a:stretch>
            <a:fillRect/>
          </a:stretch>
        </p:blipFill>
        <p:spPr bwMode="auto">
          <a:xfrm>
            <a:off x="5000628" y="2714620"/>
            <a:ext cx="3429024" cy="2307159"/>
          </a:xfrm>
          <a:prstGeom prst="rect">
            <a:avLst/>
          </a:prstGeom>
          <a:noFill/>
        </p:spPr>
      </p:pic>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29600" cy="1066800"/>
          </a:xfrm>
        </p:spPr>
        <p:txBody>
          <a:bodyPr>
            <a:normAutofit fontScale="90000"/>
          </a:bodyPr>
          <a:lstStyle/>
          <a:p>
            <a:r>
              <a:rPr lang="el-GR" sz="2700" u="sng" dirty="0" smtClean="0">
                <a:latin typeface="Verdana" pitchFamily="34" charset="0"/>
                <a:ea typeface="Verdana" pitchFamily="34" charset="0"/>
                <a:cs typeface="Verdana" pitchFamily="34" charset="0"/>
              </a:rPr>
              <a:t>Ορισμός</a:t>
            </a:r>
            <a:r>
              <a:rPr lang="el-GR" dirty="0" smtClean="0"/>
              <a:t/>
            </a:r>
            <a:br>
              <a:rPr lang="el-GR" dirty="0" smtClean="0"/>
            </a:br>
            <a:endParaRPr lang="el-GR" dirty="0"/>
          </a:p>
        </p:txBody>
      </p:sp>
      <p:sp>
        <p:nvSpPr>
          <p:cNvPr id="3" name="2 - Θέση περιεχομένου"/>
          <p:cNvSpPr>
            <a:spLocks noGrp="1"/>
          </p:cNvSpPr>
          <p:nvPr>
            <p:ph idx="1"/>
          </p:nvPr>
        </p:nvSpPr>
        <p:spPr>
          <a:xfrm>
            <a:off x="285720" y="1285860"/>
            <a:ext cx="8501122" cy="3643338"/>
          </a:xfrm>
        </p:spPr>
        <p:txBody>
          <a:bodyPr>
            <a:noAutofit/>
          </a:bodyPr>
          <a:lstStyle/>
          <a:p>
            <a:pPr>
              <a:buClr>
                <a:schemeClr val="accent6">
                  <a:lumMod val="50000"/>
                </a:schemeClr>
              </a:buClr>
              <a:buFont typeface="Wingdings" pitchFamily="2" charset="2"/>
              <a:buChar char="v"/>
            </a:pPr>
            <a:r>
              <a:rPr lang="el-GR" sz="2000" dirty="0" smtClean="0">
                <a:latin typeface="Verdana" pitchFamily="34" charset="0"/>
                <a:ea typeface="Verdana" pitchFamily="34" charset="0"/>
                <a:cs typeface="Verdana" pitchFamily="34" charset="0"/>
              </a:rPr>
              <a:t>Ρατσισμός είναι μια πολιτική πρακτική διακρίσεων. Βασίζεται στο δόγμα της ανωτερότητας μιας φυλής ή μιας εθνικής ή κοινωνικής ομάδας και την καλλιεργημένη αντίληψη των μελών της ότι οφείλουν να περιφρουρήσουν την αμιγή σύσταση, την καθαρότητα της ομάδας τους, καθώς και τον κυρίαρχο τους ρόλο έναντι των υπολοίπων φυλετικών, εθνικών και κοινωνικών ομάδων που θεωρούνται κατώτερες</a:t>
            </a:r>
            <a:endParaRPr lang="el-GR" sz="2000" dirty="0">
              <a:latin typeface="Verdana" pitchFamily="34" charset="0"/>
              <a:ea typeface="Verdana" pitchFamily="34" charset="0"/>
              <a:cs typeface="Verdana" pitchFamily="34" charset="0"/>
            </a:endParaRPr>
          </a:p>
        </p:txBody>
      </p:sp>
      <p:pic>
        <p:nvPicPr>
          <p:cNvPr id="1026" name="Picture 2" descr="https://encrypted-tbn3.gstatic.com/images?q=tbn:ANd9GcRvbzNsBVbFZ_F1WlBx3dBORvkpGA1ldvw1KbKlN6Tb1u-Fj4jm"/>
          <p:cNvPicPr>
            <a:picLocks noChangeAspect="1" noChangeArrowheads="1"/>
          </p:cNvPicPr>
          <p:nvPr/>
        </p:nvPicPr>
        <p:blipFill>
          <a:blip r:embed="rId2"/>
          <a:srcRect/>
          <a:stretch>
            <a:fillRect/>
          </a:stretch>
        </p:blipFill>
        <p:spPr bwMode="auto">
          <a:xfrm>
            <a:off x="1000100" y="3643314"/>
            <a:ext cx="7072362" cy="2786082"/>
          </a:xfrm>
          <a:prstGeom prst="rect">
            <a:avLst/>
          </a:prstGeom>
          <a:noFill/>
        </p:spPr>
      </p:pic>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latin typeface="Verdana" pitchFamily="34" charset="0"/>
                <a:ea typeface="Verdana" pitchFamily="34" charset="0"/>
                <a:cs typeface="Verdana" pitchFamily="34" charset="0"/>
              </a:rPr>
              <a:t>ΙΣΤΟΡΙΚΗ ΑΝΑΔΡΟΜΗ:</a:t>
            </a:r>
            <a:r>
              <a:rPr lang="el-GR" dirty="0" smtClean="0"/>
              <a:t/>
            </a:r>
            <a:br>
              <a:rPr lang="el-GR" dirty="0" smtClean="0"/>
            </a:br>
            <a:endParaRPr lang="el-GR" dirty="0"/>
          </a:p>
        </p:txBody>
      </p:sp>
      <p:sp>
        <p:nvSpPr>
          <p:cNvPr id="3" name="2 - Θέση περιεχομένου"/>
          <p:cNvSpPr>
            <a:spLocks noGrp="1"/>
          </p:cNvSpPr>
          <p:nvPr>
            <p:ph idx="1"/>
          </p:nvPr>
        </p:nvSpPr>
        <p:spPr>
          <a:xfrm>
            <a:off x="357158" y="1857364"/>
            <a:ext cx="8229600" cy="4325112"/>
          </a:xfrm>
          <a:solidFill>
            <a:schemeClr val="accent3">
              <a:lumMod val="40000"/>
              <a:lumOff val="60000"/>
            </a:schemeClr>
          </a:solidFill>
        </p:spPr>
        <p:txBody>
          <a:bodyPr>
            <a:normAutofit/>
          </a:bodyPr>
          <a:lstStyle/>
          <a:p>
            <a:pPr>
              <a:buClr>
                <a:schemeClr val="accent6">
                  <a:lumMod val="50000"/>
                </a:schemeClr>
              </a:buClr>
              <a:buFont typeface="Wingdings" pitchFamily="2" charset="2"/>
              <a:buChar char="v"/>
            </a:pPr>
            <a:r>
              <a:rPr lang="el-GR" sz="2200" dirty="0" smtClean="0">
                <a:latin typeface="Verdana" pitchFamily="34" charset="0"/>
                <a:ea typeface="Verdana" pitchFamily="34" charset="0"/>
                <a:cs typeface="Verdana" pitchFamily="34" charset="0"/>
              </a:rPr>
              <a:t>Εκδηλώσεις </a:t>
            </a:r>
            <a:r>
              <a:rPr lang="el-GR" sz="2200" dirty="0" smtClean="0">
                <a:latin typeface="Verdana" pitchFamily="34" charset="0"/>
                <a:ea typeface="Verdana" pitchFamily="34" charset="0"/>
                <a:cs typeface="Verdana" pitchFamily="34" charset="0"/>
              </a:rPr>
              <a:t>ρατσισμού συναντούμε στην </a:t>
            </a:r>
            <a:r>
              <a:rPr lang="el-GR" sz="2200" u="sng" dirty="0" smtClean="0">
                <a:latin typeface="Verdana" pitchFamily="34" charset="0"/>
                <a:ea typeface="Verdana" pitchFamily="34" charset="0"/>
                <a:cs typeface="Verdana" pitchFamily="34" charset="0"/>
              </a:rPr>
              <a:t>αρχαιότητα</a:t>
            </a:r>
            <a:r>
              <a:rPr lang="el-GR" sz="2200" dirty="0" smtClean="0">
                <a:latin typeface="Verdana" pitchFamily="34" charset="0"/>
                <a:ea typeface="Verdana" pitchFamily="34" charset="0"/>
                <a:cs typeface="Verdana" pitchFamily="34" charset="0"/>
              </a:rPr>
              <a:t> με το διαχωρισμό των ανθρώπων σε ελεύθερους και </a:t>
            </a:r>
            <a:r>
              <a:rPr lang="el-GR" sz="2200" u="sng" dirty="0" smtClean="0">
                <a:latin typeface="Verdana" pitchFamily="34" charset="0"/>
                <a:ea typeface="Verdana" pitchFamily="34" charset="0"/>
                <a:cs typeface="Verdana" pitchFamily="34" charset="0"/>
              </a:rPr>
              <a:t>δούλους</a:t>
            </a:r>
            <a:r>
              <a:rPr lang="el-GR" sz="2200" dirty="0" smtClean="0">
                <a:latin typeface="Verdana" pitchFamily="34" charset="0"/>
                <a:ea typeface="Verdana" pitchFamily="34" charset="0"/>
                <a:cs typeface="Verdana" pitchFamily="34" charset="0"/>
              </a:rPr>
              <a:t>. Ο ρατσισμός αργότερα κυριάρχησε ως ιδεολογία και χαρακτήρισε ολόκληρες εποχές στη μακραίωνη ιστορία του ανθρώπου (αποικιοκρατία – </a:t>
            </a:r>
            <a:r>
              <a:rPr lang="el-GR" sz="2200" u="sng" dirty="0" smtClean="0">
                <a:latin typeface="Verdana" pitchFamily="34" charset="0"/>
                <a:ea typeface="Verdana" pitchFamily="34" charset="0"/>
                <a:cs typeface="Verdana" pitchFamily="34" charset="0"/>
              </a:rPr>
              <a:t>ναζιστική Γερμανία</a:t>
            </a:r>
            <a:r>
              <a:rPr lang="el-GR" sz="2200" dirty="0" smtClean="0">
                <a:latin typeface="Verdana" pitchFamily="34" charset="0"/>
                <a:ea typeface="Verdana" pitchFamily="34" charset="0"/>
                <a:cs typeface="Verdana" pitchFamily="34" charset="0"/>
              </a:rPr>
              <a:t>).</a:t>
            </a:r>
          </a:p>
          <a:p>
            <a:pPr>
              <a:buClr>
                <a:schemeClr val="accent6">
                  <a:lumMod val="50000"/>
                </a:schemeClr>
              </a:buClr>
              <a:buFont typeface="Wingdings" pitchFamily="2" charset="2"/>
              <a:buChar char="v"/>
            </a:pPr>
            <a:r>
              <a:rPr lang="el-GR" sz="2200" dirty="0" smtClean="0">
                <a:latin typeface="Verdana" pitchFamily="34" charset="0"/>
                <a:ea typeface="Verdana" pitchFamily="34" charset="0"/>
                <a:cs typeface="Verdana" pitchFamily="34" charset="0"/>
              </a:rPr>
              <a:t>Σήμερα, ο ρατσισμός έρχεται να ενισχύσει το γενικότερο κλίμα των αντιθέσεων και συγκρούσεων που κυριαρχεί στις σχέσεις μεταξύ των ανθρώπων.</a:t>
            </a:r>
          </a:p>
          <a:p>
            <a:endParaRPr lang="el-GR"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857232"/>
            <a:ext cx="8229600" cy="1066800"/>
          </a:xfrm>
        </p:spPr>
        <p:txBody>
          <a:bodyPr>
            <a:normAutofit fontScale="90000"/>
          </a:bodyPr>
          <a:lstStyle/>
          <a:p>
            <a:r>
              <a:rPr lang="el-GR" sz="2700" u="sng" dirty="0" smtClean="0">
                <a:latin typeface="Verdana" pitchFamily="34" charset="0"/>
                <a:ea typeface="Verdana" pitchFamily="34" charset="0"/>
                <a:cs typeface="Verdana" pitchFamily="34" charset="0"/>
              </a:rPr>
              <a:t>Είδη-Μορφές</a:t>
            </a:r>
            <a:r>
              <a:rPr lang="el-GR" dirty="0" smtClean="0"/>
              <a:t/>
            </a:r>
            <a:br>
              <a:rPr lang="el-GR" dirty="0" smtClean="0"/>
            </a:br>
            <a:endParaRPr lang="el-GR" dirty="0"/>
          </a:p>
        </p:txBody>
      </p:sp>
      <p:sp>
        <p:nvSpPr>
          <p:cNvPr id="3" name="2 - Θέση περιεχομένου"/>
          <p:cNvSpPr>
            <a:spLocks noGrp="1"/>
          </p:cNvSpPr>
          <p:nvPr>
            <p:ph idx="1"/>
          </p:nvPr>
        </p:nvSpPr>
        <p:spPr>
          <a:xfrm>
            <a:off x="285720" y="1714488"/>
            <a:ext cx="8229600" cy="3571900"/>
          </a:xfrm>
          <a:solidFill>
            <a:schemeClr val="tx2">
              <a:lumMod val="60000"/>
              <a:lumOff val="40000"/>
            </a:schemeClr>
          </a:solidFill>
        </p:spPr>
        <p:txBody>
          <a:bodyPr>
            <a:normAutofit fontScale="85000" lnSpcReduction="20000"/>
          </a:bodyPr>
          <a:lstStyle/>
          <a:p>
            <a:pPr>
              <a:buClr>
                <a:schemeClr val="accent6">
                  <a:lumMod val="50000"/>
                </a:schemeClr>
              </a:buClr>
              <a:buNone/>
            </a:pPr>
            <a:r>
              <a:rPr lang="el-GR" sz="2400" dirty="0" smtClean="0">
                <a:latin typeface="Verdana" pitchFamily="34" charset="0"/>
                <a:ea typeface="Verdana" pitchFamily="34" charset="0"/>
                <a:cs typeface="Verdana" pitchFamily="34" charset="0"/>
              </a:rPr>
              <a:t>1)Σε σχέση με τους λαούς:</a:t>
            </a:r>
          </a:p>
          <a:p>
            <a:pPr>
              <a:buClr>
                <a:schemeClr val="accent6">
                  <a:lumMod val="50000"/>
                </a:schemeClr>
              </a:buClr>
              <a:buFont typeface="Wingdings" pitchFamily="2" charset="2"/>
              <a:buChar char="v"/>
            </a:pPr>
            <a:r>
              <a:rPr lang="el-GR" sz="2200" b="1" u="sng" dirty="0" smtClean="0">
                <a:latin typeface="Verdana" pitchFamily="34" charset="0"/>
                <a:ea typeface="Verdana" pitchFamily="34" charset="0"/>
                <a:cs typeface="Verdana" pitchFamily="34" charset="0"/>
              </a:rPr>
              <a:t>Φυλετικός</a:t>
            </a:r>
            <a:r>
              <a:rPr lang="el-GR" sz="2200" dirty="0" smtClean="0">
                <a:latin typeface="Verdana" pitchFamily="34" charset="0"/>
                <a:ea typeface="Verdana" pitchFamily="34" charset="0"/>
                <a:cs typeface="Verdana" pitchFamily="34" charset="0"/>
              </a:rPr>
              <a:t>: κριτήρια το χρώμα ή την φυλετική</a:t>
            </a:r>
          </a:p>
          <a:p>
            <a:pPr>
              <a:buClr>
                <a:schemeClr val="accent6">
                  <a:lumMod val="50000"/>
                </a:schemeClr>
              </a:buClr>
              <a:buNone/>
            </a:pPr>
            <a:r>
              <a:rPr lang="el-GR" sz="2200" dirty="0" smtClean="0">
                <a:latin typeface="Verdana" pitchFamily="34" charset="0"/>
                <a:ea typeface="Verdana" pitchFamily="34" charset="0"/>
                <a:cs typeface="Verdana" pitchFamily="34" charset="0"/>
              </a:rPr>
              <a:t> καταγωγή </a:t>
            </a:r>
          </a:p>
          <a:p>
            <a:pPr>
              <a:buClr>
                <a:schemeClr val="accent6">
                  <a:lumMod val="50000"/>
                </a:schemeClr>
              </a:buClr>
              <a:buFont typeface="Wingdings" pitchFamily="2" charset="2"/>
              <a:buChar char="v"/>
            </a:pPr>
            <a:r>
              <a:rPr lang="el-GR" sz="2200" b="1" u="sng" dirty="0" smtClean="0">
                <a:latin typeface="Verdana" pitchFamily="34" charset="0"/>
                <a:ea typeface="Verdana" pitchFamily="34" charset="0"/>
                <a:cs typeface="Verdana" pitchFamily="34" charset="0"/>
              </a:rPr>
              <a:t>Εθνικός</a:t>
            </a:r>
            <a:r>
              <a:rPr lang="el-GR" sz="2200" dirty="0" smtClean="0">
                <a:latin typeface="Verdana" pitchFamily="34" charset="0"/>
                <a:ea typeface="Verdana" pitchFamily="34" charset="0"/>
                <a:cs typeface="Verdana" pitchFamily="34" charset="0"/>
              </a:rPr>
              <a:t>: με κριτήρια την εθνική καταγωγή</a:t>
            </a:r>
          </a:p>
          <a:p>
            <a:pPr>
              <a:buClr>
                <a:schemeClr val="accent6">
                  <a:lumMod val="50000"/>
                </a:schemeClr>
              </a:buClr>
              <a:buFont typeface="Wingdings" pitchFamily="2" charset="2"/>
              <a:buChar char="v"/>
            </a:pPr>
            <a:r>
              <a:rPr lang="el-GR" sz="2200" b="1" u="sng" dirty="0" smtClean="0">
                <a:latin typeface="Verdana" pitchFamily="34" charset="0"/>
                <a:ea typeface="Verdana" pitchFamily="34" charset="0"/>
                <a:cs typeface="Verdana" pitchFamily="34" charset="0"/>
              </a:rPr>
              <a:t>Θρησκευτικός</a:t>
            </a:r>
            <a:r>
              <a:rPr lang="el-GR" sz="2200" dirty="0" smtClean="0">
                <a:latin typeface="Verdana" pitchFamily="34" charset="0"/>
                <a:ea typeface="Verdana" pitchFamily="34" charset="0"/>
                <a:cs typeface="Verdana" pitchFamily="34" charset="0"/>
              </a:rPr>
              <a:t>: με κριτήριο το θρησκευτικό </a:t>
            </a:r>
            <a:r>
              <a:rPr lang="el-GR" sz="2200" dirty="0" smtClean="0">
                <a:latin typeface="Verdana" pitchFamily="34" charset="0"/>
                <a:ea typeface="Verdana" pitchFamily="34" charset="0"/>
                <a:cs typeface="Verdana" pitchFamily="34" charset="0"/>
              </a:rPr>
              <a:t>δόγμα</a:t>
            </a:r>
          </a:p>
          <a:p>
            <a:pPr>
              <a:buClr>
                <a:schemeClr val="accent6">
                  <a:lumMod val="50000"/>
                </a:schemeClr>
              </a:buClr>
              <a:buFont typeface="Wingdings" pitchFamily="2" charset="2"/>
              <a:buChar char="v"/>
            </a:pPr>
            <a:r>
              <a:rPr lang="el-GR" sz="2200" b="1" u="sng" dirty="0" smtClean="0">
                <a:latin typeface="Verdana" pitchFamily="34" charset="0"/>
                <a:ea typeface="Verdana" pitchFamily="34" charset="0"/>
                <a:cs typeface="Verdana" pitchFamily="34" charset="0"/>
              </a:rPr>
              <a:t>Πολιτισμικός</a:t>
            </a:r>
            <a:r>
              <a:rPr lang="el-GR" sz="2200" dirty="0" smtClean="0">
                <a:latin typeface="Verdana" pitchFamily="34" charset="0"/>
                <a:ea typeface="Verdana" pitchFamily="34" charset="0"/>
                <a:cs typeface="Verdana" pitchFamily="34" charset="0"/>
              </a:rPr>
              <a:t>: με κριτήριο το πολιτισμικό επίπεδο</a:t>
            </a:r>
            <a:endParaRPr lang="el-GR" sz="2200" dirty="0" smtClean="0">
              <a:latin typeface="Verdana" pitchFamily="34" charset="0"/>
              <a:ea typeface="Verdana" pitchFamily="34" charset="0"/>
              <a:cs typeface="Verdana" pitchFamily="34" charset="0"/>
            </a:endParaRPr>
          </a:p>
          <a:p>
            <a:pPr>
              <a:buClr>
                <a:schemeClr val="accent6">
                  <a:lumMod val="50000"/>
                </a:schemeClr>
              </a:buClr>
              <a:buNone/>
            </a:pPr>
            <a:endParaRPr lang="el-GR" sz="2400"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v"/>
            </a:pPr>
            <a:endParaRPr lang="el-GR" sz="2400"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v"/>
            </a:pPr>
            <a:endParaRPr lang="el-GR" sz="2400"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v"/>
            </a:pPr>
            <a:endParaRPr lang="el-GR" sz="2400"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v"/>
            </a:pPr>
            <a:endParaRPr lang="el-GR" dirty="0" smtClean="0"/>
          </a:p>
          <a:p>
            <a:pPr>
              <a:buClr>
                <a:schemeClr val="accent6">
                  <a:lumMod val="50000"/>
                </a:schemeClr>
              </a:buClr>
              <a:buNone/>
            </a:pPr>
            <a:r>
              <a:rPr lang="el-GR" dirty="0" smtClean="0"/>
              <a:t>     </a:t>
            </a:r>
            <a:endParaRPr lang="el-GR" dirty="0"/>
          </a:p>
        </p:txBody>
      </p:sp>
      <p:pic>
        <p:nvPicPr>
          <p:cNvPr id="16386" name="Picture 2" descr="http://air.news.gr/cov/ra/ratsismos_2013_3_21_23_22_56_b2.jpg"/>
          <p:cNvPicPr>
            <a:picLocks noChangeAspect="1" noChangeArrowheads="1"/>
          </p:cNvPicPr>
          <p:nvPr/>
        </p:nvPicPr>
        <p:blipFill>
          <a:blip r:embed="rId2"/>
          <a:srcRect/>
          <a:stretch>
            <a:fillRect/>
          </a:stretch>
        </p:blipFill>
        <p:spPr bwMode="auto">
          <a:xfrm>
            <a:off x="1285852" y="4643446"/>
            <a:ext cx="6286544" cy="2000240"/>
          </a:xfrm>
          <a:prstGeom prst="rect">
            <a:avLst/>
          </a:prstGeom>
          <a:noFill/>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857232"/>
            <a:ext cx="8229600" cy="4325112"/>
          </a:xfrm>
          <a:solidFill>
            <a:schemeClr val="accent2">
              <a:lumMod val="40000"/>
              <a:lumOff val="60000"/>
            </a:schemeClr>
          </a:solidFill>
        </p:spPr>
        <p:txBody>
          <a:bodyPr>
            <a:normAutofit/>
          </a:bodyPr>
          <a:lstStyle/>
          <a:p>
            <a:pPr>
              <a:buNone/>
            </a:pPr>
            <a:r>
              <a:rPr lang="el-GR" sz="2200" dirty="0" smtClean="0">
                <a:latin typeface="Verdana" pitchFamily="34" charset="0"/>
                <a:ea typeface="Verdana" pitchFamily="34" charset="0"/>
                <a:cs typeface="Verdana" pitchFamily="34" charset="0"/>
              </a:rPr>
              <a:t>2)Σε σχέση με ομάδες</a:t>
            </a:r>
            <a:r>
              <a:rPr lang="el-GR" sz="2400" dirty="0" smtClean="0">
                <a:latin typeface="Verdana" pitchFamily="34" charset="0"/>
                <a:ea typeface="Verdana" pitchFamily="34" charset="0"/>
                <a:cs typeface="Verdana" pitchFamily="34" charset="0"/>
              </a:rPr>
              <a:t>:</a:t>
            </a:r>
          </a:p>
          <a:p>
            <a:pPr>
              <a:buClr>
                <a:schemeClr val="accent6">
                  <a:lumMod val="50000"/>
                </a:schemeClr>
              </a:buClr>
              <a:buFont typeface="Wingdings" pitchFamily="2" charset="2"/>
              <a:buChar char="v"/>
            </a:pPr>
            <a:r>
              <a:rPr lang="el-GR" sz="2000" b="1" u="sng" dirty="0" smtClean="0">
                <a:latin typeface="Verdana" pitchFamily="34" charset="0"/>
                <a:ea typeface="Verdana" pitchFamily="34" charset="0"/>
                <a:cs typeface="Verdana" pitchFamily="34" charset="0"/>
              </a:rPr>
              <a:t>Κοινωνικός</a:t>
            </a:r>
            <a:r>
              <a:rPr lang="el-GR" sz="2000" dirty="0" smtClean="0">
                <a:latin typeface="Verdana" pitchFamily="34" charset="0"/>
                <a:ea typeface="Verdana" pitchFamily="34" charset="0"/>
                <a:cs typeface="Verdana" pitchFamily="34" charset="0"/>
              </a:rPr>
              <a:t>: με βάση συγκεκριμένα κριτήρια</a:t>
            </a:r>
          </a:p>
          <a:p>
            <a:pPr>
              <a:buClr>
                <a:schemeClr val="accent6">
                  <a:lumMod val="50000"/>
                </a:schemeClr>
              </a:buClr>
              <a:buFont typeface="Wingdings" pitchFamily="2" charset="2"/>
              <a:buChar char="ü"/>
            </a:pPr>
            <a:r>
              <a:rPr lang="el-GR" sz="2000" u="sng" dirty="0" smtClean="0">
                <a:latin typeface="Verdana" pitchFamily="34" charset="0"/>
                <a:ea typeface="Verdana" pitchFamily="34" charset="0"/>
                <a:cs typeface="Verdana" pitchFamily="34" charset="0"/>
              </a:rPr>
              <a:t>Οικονομική κατάσταση</a:t>
            </a:r>
            <a:r>
              <a:rPr lang="el-GR" sz="1800" dirty="0" smtClean="0">
                <a:latin typeface="Verdana" pitchFamily="34" charset="0"/>
                <a:ea typeface="Verdana" pitchFamily="34" charset="0"/>
                <a:cs typeface="Verdana" pitchFamily="34" charset="0"/>
              </a:rPr>
              <a:t>(πλούσιοι-</a:t>
            </a:r>
            <a:r>
              <a:rPr lang="el-GR" sz="1800" dirty="0" smtClean="0">
                <a:latin typeface="Verdana" pitchFamily="34" charset="0"/>
                <a:ea typeface="Verdana" pitchFamily="34" charset="0"/>
                <a:cs typeface="Verdana" pitchFamily="34" charset="0"/>
              </a:rPr>
              <a:t>φτωχο</a:t>
            </a:r>
            <a:r>
              <a:rPr lang="el-GR" sz="1800" dirty="0" smtClean="0">
                <a:latin typeface="Verdana" pitchFamily="34" charset="0"/>
                <a:ea typeface="Verdana" pitchFamily="34" charset="0"/>
                <a:cs typeface="Verdana" pitchFamily="34" charset="0"/>
              </a:rPr>
              <a:t>ί)</a:t>
            </a:r>
          </a:p>
          <a:p>
            <a:pPr>
              <a:buClr>
                <a:schemeClr val="accent6">
                  <a:lumMod val="50000"/>
                </a:schemeClr>
              </a:buClr>
              <a:buFont typeface="Wingdings" pitchFamily="2" charset="2"/>
              <a:buChar char="ü"/>
            </a:pPr>
            <a:r>
              <a:rPr lang="el-GR" sz="2000" u="sng" dirty="0" smtClean="0">
                <a:latin typeface="Verdana" pitchFamily="34" charset="0"/>
                <a:ea typeface="Verdana" pitchFamily="34" charset="0"/>
                <a:cs typeface="Verdana" pitchFamily="34" charset="0"/>
              </a:rPr>
              <a:t>Φύλο</a:t>
            </a:r>
            <a:r>
              <a:rPr lang="el-GR" sz="2000" dirty="0" smtClean="0">
                <a:latin typeface="Verdana" pitchFamily="34" charset="0"/>
                <a:ea typeface="Verdana" pitchFamily="34" charset="0"/>
                <a:cs typeface="Verdana" pitchFamily="34" charset="0"/>
              </a:rPr>
              <a:t>: Σεξισμός</a:t>
            </a:r>
            <a:r>
              <a:rPr lang="el-GR" sz="1800" dirty="0" smtClean="0">
                <a:latin typeface="Verdana" pitchFamily="34" charset="0"/>
                <a:ea typeface="Verdana" pitchFamily="34" charset="0"/>
                <a:cs typeface="Verdana" pitchFamily="34" charset="0"/>
              </a:rPr>
              <a:t>(γυναίκες-</a:t>
            </a:r>
            <a:r>
              <a:rPr lang="el-GR" sz="1800" dirty="0" smtClean="0">
                <a:latin typeface="Verdana" pitchFamily="34" charset="0"/>
                <a:ea typeface="Verdana" pitchFamily="34" charset="0"/>
                <a:cs typeface="Verdana" pitchFamily="34" charset="0"/>
              </a:rPr>
              <a:t>άνδρε</a:t>
            </a:r>
            <a:r>
              <a:rPr lang="el-GR" sz="1800" dirty="0" smtClean="0">
                <a:latin typeface="Verdana" pitchFamily="34" charset="0"/>
                <a:ea typeface="Verdana" pitchFamily="34" charset="0"/>
                <a:cs typeface="Verdana" pitchFamily="34" charset="0"/>
              </a:rPr>
              <a:t>ς)</a:t>
            </a:r>
          </a:p>
          <a:p>
            <a:pPr>
              <a:buClr>
                <a:schemeClr val="accent6">
                  <a:lumMod val="50000"/>
                </a:schemeClr>
              </a:buClr>
              <a:buFont typeface="Wingdings" pitchFamily="2" charset="2"/>
              <a:buChar char="ü"/>
            </a:pPr>
            <a:r>
              <a:rPr lang="el-GR" sz="2000" u="sng" dirty="0" smtClean="0">
                <a:latin typeface="Verdana" pitchFamily="34" charset="0"/>
                <a:ea typeface="Verdana" pitchFamily="34" charset="0"/>
                <a:cs typeface="Verdana" pitchFamily="34" charset="0"/>
              </a:rPr>
              <a:t>Επάγγελμα</a:t>
            </a:r>
            <a:r>
              <a:rPr lang="el-GR" sz="1800" dirty="0" smtClean="0">
                <a:latin typeface="Verdana" pitchFamily="34" charset="0"/>
                <a:ea typeface="Verdana" pitchFamily="34" charset="0"/>
                <a:cs typeface="Verdana" pitchFamily="34" charset="0"/>
              </a:rPr>
              <a:t>(χειρωνακτικά επαγγέλματα)</a:t>
            </a:r>
          </a:p>
          <a:p>
            <a:pPr>
              <a:buClr>
                <a:schemeClr val="accent6">
                  <a:lumMod val="50000"/>
                </a:schemeClr>
              </a:buClr>
              <a:buFont typeface="Wingdings" pitchFamily="2" charset="2"/>
              <a:buChar char="ü"/>
            </a:pPr>
            <a:r>
              <a:rPr lang="el-GR" sz="2000" u="sng" dirty="0" smtClean="0">
                <a:latin typeface="Verdana" pitchFamily="34" charset="0"/>
                <a:ea typeface="Verdana" pitchFamily="34" charset="0"/>
                <a:cs typeface="Verdana" pitchFamily="34" charset="0"/>
              </a:rPr>
              <a:t>Σωματική ή νοητική ικανότητα</a:t>
            </a:r>
            <a:r>
              <a:rPr lang="el-GR" sz="1800" dirty="0" smtClean="0">
                <a:latin typeface="Verdana" pitchFamily="34" charset="0"/>
                <a:ea typeface="Verdana" pitchFamily="34" charset="0"/>
                <a:cs typeface="Verdana" pitchFamily="34" charset="0"/>
              </a:rPr>
              <a:t>(άτομα με ειδικές ανάγκες)</a:t>
            </a:r>
          </a:p>
          <a:p>
            <a:pPr>
              <a:buClr>
                <a:schemeClr val="accent6">
                  <a:lumMod val="50000"/>
                </a:schemeClr>
              </a:buClr>
              <a:buFont typeface="Wingdings" pitchFamily="2" charset="2"/>
              <a:buChar char="ü"/>
            </a:pPr>
            <a:r>
              <a:rPr lang="el-GR" sz="2000" u="sng" dirty="0" smtClean="0">
                <a:latin typeface="Verdana" pitchFamily="34" charset="0"/>
                <a:ea typeface="Verdana" pitchFamily="34" charset="0"/>
                <a:cs typeface="Verdana" pitchFamily="34" charset="0"/>
              </a:rPr>
              <a:t>Υγεία, συνήθειες, σεξουαλική συμπεριφορά</a:t>
            </a:r>
            <a:r>
              <a:rPr lang="el-GR" sz="2000" dirty="0" smtClean="0">
                <a:latin typeface="Verdana" pitchFamily="34" charset="0"/>
                <a:ea typeface="Verdana" pitchFamily="34" charset="0"/>
                <a:cs typeface="Verdana" pitchFamily="34" charset="0"/>
              </a:rPr>
              <a:t> </a:t>
            </a:r>
            <a:r>
              <a:rPr lang="el-GR" sz="1800" dirty="0" smtClean="0">
                <a:latin typeface="Verdana" pitchFamily="34" charset="0"/>
                <a:ea typeface="Verdana" pitchFamily="34" charset="0"/>
                <a:cs typeface="Verdana" pitchFamily="34" charset="0"/>
              </a:rPr>
              <a:t>(φορείς </a:t>
            </a:r>
            <a:r>
              <a:rPr lang="en-US" sz="1800" dirty="0" smtClean="0">
                <a:latin typeface="Verdana" pitchFamily="34" charset="0"/>
                <a:ea typeface="Verdana" pitchFamily="34" charset="0"/>
                <a:cs typeface="Verdana" pitchFamily="34" charset="0"/>
              </a:rPr>
              <a:t>AIDS,</a:t>
            </a:r>
            <a:r>
              <a:rPr lang="el-GR" sz="1800" dirty="0" smtClean="0">
                <a:latin typeface="Verdana" pitchFamily="34" charset="0"/>
                <a:ea typeface="Verdana" pitchFamily="34" charset="0"/>
                <a:cs typeface="Verdana" pitchFamily="34" charset="0"/>
              </a:rPr>
              <a:t>ναρκομανείς, ομοφυλόφιλοι)</a:t>
            </a:r>
          </a:p>
          <a:p>
            <a:pPr>
              <a:buClr>
                <a:schemeClr val="accent6">
                  <a:lumMod val="50000"/>
                </a:schemeClr>
              </a:buClr>
              <a:buFont typeface="Wingdings" pitchFamily="2" charset="2"/>
              <a:buChar char="ü"/>
            </a:pPr>
            <a:r>
              <a:rPr lang="el-GR" sz="2000" u="sng" dirty="0" smtClean="0">
                <a:latin typeface="Verdana" pitchFamily="34" charset="0"/>
                <a:ea typeface="Verdana" pitchFamily="34" charset="0"/>
                <a:cs typeface="Verdana" pitchFamily="34" charset="0"/>
              </a:rPr>
              <a:t>Την εμφάνιση</a:t>
            </a:r>
            <a:r>
              <a:rPr lang="el-GR" sz="1800" dirty="0" smtClean="0">
                <a:latin typeface="Verdana" pitchFamily="34" charset="0"/>
                <a:ea typeface="Verdana" pitchFamily="34" charset="0"/>
                <a:cs typeface="Verdana" pitchFamily="34" charset="0"/>
              </a:rPr>
              <a:t>(όταν αυτή αποκλίνει από τα παραδεκτά πρότυπα)</a:t>
            </a:r>
          </a:p>
          <a:p>
            <a:pPr>
              <a:buClr>
                <a:schemeClr val="accent6">
                  <a:lumMod val="50000"/>
                </a:schemeClr>
              </a:buClr>
              <a:buNone/>
            </a:pPr>
            <a:endParaRPr lang="el-GR" sz="1800"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v"/>
            </a:pPr>
            <a:r>
              <a:rPr lang="el-GR" sz="2000" b="1" u="sng" dirty="0" smtClean="0">
                <a:latin typeface="Verdana" pitchFamily="34" charset="0"/>
                <a:ea typeface="Verdana" pitchFamily="34" charset="0"/>
                <a:cs typeface="Verdana" pitchFamily="34" charset="0"/>
              </a:rPr>
              <a:t>Πολίτικος</a:t>
            </a:r>
            <a:r>
              <a:rPr lang="el-GR" sz="2000" dirty="0" smtClean="0">
                <a:latin typeface="Verdana" pitchFamily="34" charset="0"/>
                <a:ea typeface="Verdana" pitchFamily="34" charset="0"/>
                <a:cs typeface="Verdana" pitchFamily="34" charset="0"/>
              </a:rPr>
              <a:t>: με κριτήριο την πολιτική ιδεολογία ή την ένταξη τους σε κάποιο κόμμα</a:t>
            </a:r>
            <a:endParaRPr lang="el-GR" sz="2000" b="1" u="sng" dirty="0">
              <a:latin typeface="Verdana" pitchFamily="34" charset="0"/>
              <a:ea typeface="Verdana" pitchFamily="34" charset="0"/>
              <a:cs typeface="Verdana" pitchFamily="34" charset="0"/>
            </a:endParaRP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29600" cy="1066800"/>
          </a:xfrm>
        </p:spPr>
        <p:txBody>
          <a:bodyPr>
            <a:normAutofit/>
          </a:bodyPr>
          <a:lstStyle/>
          <a:p>
            <a:r>
              <a:rPr lang="el-GR" sz="2400" u="sng" dirty="0" smtClean="0">
                <a:latin typeface="Verdana" pitchFamily="34" charset="0"/>
                <a:ea typeface="Verdana" pitchFamily="34" charset="0"/>
                <a:cs typeface="Verdana" pitchFamily="34" charset="0"/>
              </a:rPr>
              <a:t>Αίτια</a:t>
            </a:r>
            <a:endParaRPr lang="el-GR" sz="2400" u="sng"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428596" y="1571612"/>
            <a:ext cx="8229600" cy="4325112"/>
          </a:xfrm>
          <a:solidFill>
            <a:schemeClr val="accent5">
              <a:lumMod val="60000"/>
              <a:lumOff val="40000"/>
            </a:schemeClr>
          </a:solidFill>
        </p:spPr>
        <p:txBody>
          <a:bodyPr>
            <a:normAutofit/>
          </a:bodyPr>
          <a:lstStyle/>
          <a:p>
            <a:pPr>
              <a:buNone/>
            </a:pPr>
            <a:r>
              <a:rPr lang="el-GR" sz="2000" dirty="0" smtClean="0">
                <a:latin typeface="Verdana" pitchFamily="34" charset="0"/>
                <a:ea typeface="Verdana" pitchFamily="34" charset="0"/>
                <a:cs typeface="Verdana" pitchFamily="34" charset="0"/>
              </a:rPr>
              <a:t>1)</a:t>
            </a:r>
            <a:r>
              <a:rPr lang="el-GR" sz="2000" u="sng" dirty="0" smtClean="0">
                <a:latin typeface="Verdana" pitchFamily="34" charset="0"/>
                <a:ea typeface="Verdana" pitchFamily="34" charset="0"/>
                <a:cs typeface="Verdana" pitchFamily="34" charset="0"/>
              </a:rPr>
              <a:t>Πνευματικά</a:t>
            </a:r>
            <a:endParaRPr lang="el-GR" sz="2000" u="sng"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Χαμηλό μορφωτικό επίπεδο</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Άμβλυνση κριτικής σκέψης και ικανότητας</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Αντιανθρωπιστικη</a:t>
            </a:r>
            <a:r>
              <a:rPr lang="el-GR" sz="1800" dirty="0" smtClean="0">
                <a:latin typeface="Verdana" pitchFamily="34" charset="0"/>
                <a:ea typeface="Verdana" pitchFamily="34" charset="0"/>
                <a:cs typeface="Verdana" pitchFamily="34" charset="0"/>
              </a:rPr>
              <a:t> και </a:t>
            </a:r>
            <a:r>
              <a:rPr lang="el-GR" sz="1800" dirty="0" smtClean="0">
                <a:latin typeface="Verdana" pitchFamily="34" charset="0"/>
                <a:ea typeface="Verdana" pitchFamily="34" charset="0"/>
                <a:cs typeface="Verdana" pitchFamily="34" charset="0"/>
              </a:rPr>
              <a:t>μονοπολιτισμικη</a:t>
            </a:r>
            <a:r>
              <a:rPr lang="el-GR" sz="1800" dirty="0" smtClean="0">
                <a:latin typeface="Verdana" pitchFamily="34" charset="0"/>
                <a:ea typeface="Verdana" pitchFamily="34" charset="0"/>
                <a:cs typeface="Verdana" pitchFamily="34" charset="0"/>
              </a:rPr>
              <a:t> παιδεία</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Διαιώνιση προκαταλήψεων</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Ελλιπής πληροφόρηση για την πολιτισμική πρόοδο της ανθρωπότητας</a:t>
            </a:r>
          </a:p>
          <a:p>
            <a:pPr>
              <a:buClr>
                <a:schemeClr val="accent6">
                  <a:lumMod val="50000"/>
                </a:schemeClr>
              </a:buClr>
              <a:buFont typeface="Wingdings" pitchFamily="2" charset="2"/>
              <a:buChar char="v"/>
            </a:pPr>
            <a:endParaRPr lang="el-GR" sz="2000" dirty="0" smtClean="0">
              <a:latin typeface="Verdana" pitchFamily="34" charset="0"/>
              <a:ea typeface="Verdana" pitchFamily="34" charset="0"/>
              <a:cs typeface="Verdana" pitchFamily="34" charset="0"/>
            </a:endParaRPr>
          </a:p>
          <a:p>
            <a:pPr>
              <a:buClr>
                <a:schemeClr val="accent6">
                  <a:lumMod val="50000"/>
                </a:schemeClr>
              </a:buClr>
              <a:buNone/>
            </a:pPr>
            <a:r>
              <a:rPr lang="el-GR" sz="2000" dirty="0" smtClean="0">
                <a:latin typeface="Verdana" pitchFamily="34" charset="0"/>
                <a:ea typeface="Verdana" pitchFamily="34" charset="0"/>
                <a:cs typeface="Verdana" pitchFamily="34" charset="0"/>
              </a:rPr>
              <a:t>2)</a:t>
            </a:r>
            <a:r>
              <a:rPr lang="el-GR" sz="2000" u="sng" dirty="0" smtClean="0">
                <a:latin typeface="Verdana" pitchFamily="34" charset="0"/>
                <a:ea typeface="Verdana" pitchFamily="34" charset="0"/>
                <a:cs typeface="Verdana" pitchFamily="34" charset="0"/>
              </a:rPr>
              <a:t>Ψυχολογικά</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Συμπλέγματα ανωτερότητας και προσωπικής υπεροχής</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Συμπλέγματα κατωτερότητας σε άτομα που ανήκουν στα κατώτερα κοινωνικά στρώματα</a:t>
            </a:r>
          </a:p>
          <a:p>
            <a:pPr>
              <a:buClr>
                <a:schemeClr val="accent6">
                  <a:lumMod val="50000"/>
                </a:schemeClr>
              </a:buClr>
              <a:buNone/>
            </a:pPr>
            <a:endParaRPr lang="el-GR" sz="1800" dirty="0" smtClean="0">
              <a:latin typeface="Verdana" pitchFamily="34" charset="0"/>
              <a:ea typeface="Verdana" pitchFamily="34" charset="0"/>
              <a:cs typeface="Verdana" pitchFamily="34" charset="0"/>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928662" y="2928934"/>
            <a:ext cx="7758138" cy="3645602"/>
          </a:xfrm>
        </p:spPr>
        <p:txBody>
          <a:bodyPr/>
          <a:lstStyle/>
          <a:p>
            <a:endParaRPr lang="el-GR" dirty="0"/>
          </a:p>
        </p:txBody>
      </p:sp>
      <p:pic>
        <p:nvPicPr>
          <p:cNvPr id="17410" name="Picture 2" descr="http://2.bp.blogspot.com/-rqFkTZcCsAs/VLwsmk1Wi8I/AAAAAAAAB1I/0cbbemV10vg/s1600/%CE%A0%CE%B1%CE%B3%CE%BA%CF%8C%CF%83%CE%BC%CE%B9%CE%B1-%CE%97%CE%BC%CE%AD%CF%81%CE%B1-%CE%BA%CE%B1%CF%84%CE%AC-%CF%84%CE%BF%CF%85-%CE%A1%CE%B1%CF%84%CF%83%CE%B9%CF%83%CE%BC%CE%BF%CF%8D.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5 - TextBox"/>
          <p:cNvSpPr txBox="1"/>
          <p:nvPr/>
        </p:nvSpPr>
        <p:spPr>
          <a:xfrm>
            <a:off x="142844" y="0"/>
            <a:ext cx="5429288" cy="1508105"/>
          </a:xfrm>
          <a:prstGeom prst="rect">
            <a:avLst/>
          </a:prstGeom>
          <a:noFill/>
        </p:spPr>
        <p:txBody>
          <a:bodyPr wrap="square" rtlCol="0">
            <a:spAutoFit/>
          </a:bodyPr>
          <a:lstStyle/>
          <a:p>
            <a:r>
              <a:rPr lang="el-GR" sz="2000" dirty="0" smtClean="0">
                <a:latin typeface="Verdana" pitchFamily="34" charset="0"/>
                <a:ea typeface="Verdana" pitchFamily="34" charset="0"/>
                <a:cs typeface="Verdana" pitchFamily="34" charset="0"/>
              </a:rPr>
              <a:t>3) </a:t>
            </a:r>
            <a:r>
              <a:rPr lang="el-GR" sz="2000" u="sng" dirty="0" smtClean="0">
                <a:latin typeface="Verdana" pitchFamily="34" charset="0"/>
                <a:ea typeface="Verdana" pitchFamily="34" charset="0"/>
                <a:cs typeface="Verdana" pitchFamily="34" charset="0"/>
              </a:rPr>
              <a:t>Κοινωνικά</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Έλλειψη παιδείας από οικογένεια, Μ.Μ.Ε για το σεβασμό στο διαφορετικό</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Θρησκευτικός φανατισμός</a:t>
            </a:r>
          </a:p>
          <a:p>
            <a:pPr>
              <a:buClr>
                <a:schemeClr val="accent6">
                  <a:lumMod val="50000"/>
                </a:schemeClr>
              </a:buClr>
              <a:buFont typeface="Wingdings" pitchFamily="2" charset="2"/>
              <a:buChar char="v"/>
            </a:pPr>
            <a:endParaRPr lang="el-GR" dirty="0"/>
          </a:p>
        </p:txBody>
      </p:sp>
      <p:sp>
        <p:nvSpPr>
          <p:cNvPr id="7" name="6 - TextBox"/>
          <p:cNvSpPr txBox="1"/>
          <p:nvPr/>
        </p:nvSpPr>
        <p:spPr>
          <a:xfrm>
            <a:off x="142844" y="1214422"/>
            <a:ext cx="3857652" cy="646331"/>
          </a:xfrm>
          <a:prstGeom prst="rect">
            <a:avLst/>
          </a:prstGeom>
          <a:noFill/>
        </p:spPr>
        <p:txBody>
          <a:bodyPr wrap="square" rtlCol="0">
            <a:spAutoFit/>
          </a:bodyPr>
          <a:lstStyle/>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Δύσκολη αποδοχή άλλων εθίμων και νοοτροπιών</a:t>
            </a:r>
            <a:endParaRPr lang="el-GR" dirty="0">
              <a:latin typeface="Verdana" pitchFamily="34" charset="0"/>
              <a:ea typeface="Verdana" pitchFamily="34" charset="0"/>
              <a:cs typeface="Verdana" pitchFamily="34" charset="0"/>
            </a:endParaRPr>
          </a:p>
        </p:txBody>
      </p:sp>
      <p:sp>
        <p:nvSpPr>
          <p:cNvPr id="8" name="7 - TextBox"/>
          <p:cNvSpPr txBox="1"/>
          <p:nvPr/>
        </p:nvSpPr>
        <p:spPr>
          <a:xfrm>
            <a:off x="5429256" y="4572008"/>
            <a:ext cx="3357586" cy="2062103"/>
          </a:xfrm>
          <a:prstGeom prst="rect">
            <a:avLst/>
          </a:prstGeom>
          <a:noFill/>
        </p:spPr>
        <p:txBody>
          <a:bodyPr wrap="square" rtlCol="0">
            <a:spAutoFit/>
          </a:bodyPr>
          <a:lstStyle/>
          <a:p>
            <a:r>
              <a:rPr lang="el-GR" sz="2000" dirty="0" smtClean="0">
                <a:latin typeface="Verdana" pitchFamily="34" charset="0"/>
                <a:ea typeface="Verdana" pitchFamily="34" charset="0"/>
                <a:cs typeface="Verdana" pitchFamily="34" charset="0"/>
              </a:rPr>
              <a:t>4)Οικονομικά</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Οικονομική κρίση</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Ανεργία</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Οικονομικά Οφέλη </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Εκμετάλλευση πρώτων      υλών</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Καταναλωτισμός</a:t>
            </a:r>
            <a:endParaRPr lang="el-GR" dirty="0">
              <a:latin typeface="Verdana" pitchFamily="34" charset="0"/>
              <a:ea typeface="Verdana" pitchFamily="34" charset="0"/>
              <a:cs typeface="Verdana" pitchFamily="34" charset="0"/>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500042"/>
            <a:ext cx="8229600" cy="1066800"/>
          </a:xfrm>
        </p:spPr>
        <p:txBody>
          <a:bodyPr>
            <a:normAutofit/>
          </a:bodyPr>
          <a:lstStyle/>
          <a:p>
            <a:r>
              <a:rPr lang="el-GR" sz="2000" u="sng" dirty="0" smtClean="0">
                <a:latin typeface="Verdana" pitchFamily="34" charset="0"/>
                <a:ea typeface="Verdana" pitchFamily="34" charset="0"/>
                <a:cs typeface="Verdana" pitchFamily="34" charset="0"/>
              </a:rPr>
              <a:t>Συνέπειες</a:t>
            </a:r>
            <a:endParaRPr lang="el-GR" sz="2000" u="sng" dirty="0">
              <a:latin typeface="Verdana" pitchFamily="34" charset="0"/>
              <a:ea typeface="Verdana" pitchFamily="34" charset="0"/>
              <a:cs typeface="Verdana" pitchFamily="34" charset="0"/>
            </a:endParaRPr>
          </a:p>
        </p:txBody>
      </p:sp>
      <p:sp>
        <p:nvSpPr>
          <p:cNvPr id="3" name="2 - Θέση περιεχομένου"/>
          <p:cNvSpPr>
            <a:spLocks noGrp="1"/>
          </p:cNvSpPr>
          <p:nvPr>
            <p:ph idx="1"/>
          </p:nvPr>
        </p:nvSpPr>
        <p:spPr>
          <a:xfrm>
            <a:off x="214282" y="1571612"/>
            <a:ext cx="4500594" cy="4253674"/>
          </a:xfrm>
          <a:solidFill>
            <a:schemeClr val="tx2">
              <a:lumMod val="40000"/>
              <a:lumOff val="60000"/>
            </a:schemeClr>
          </a:solidFill>
        </p:spPr>
        <p:txBody>
          <a:bodyPr>
            <a:normAutofit/>
          </a:bodyPr>
          <a:lstStyle/>
          <a:p>
            <a:pPr>
              <a:buClr>
                <a:schemeClr val="accent6">
                  <a:lumMod val="50000"/>
                </a:schemeClr>
              </a:buClr>
              <a:buNone/>
            </a:pPr>
            <a:r>
              <a:rPr lang="el-GR" sz="1800" dirty="0" smtClean="0">
                <a:latin typeface="Verdana" pitchFamily="34" charset="0"/>
                <a:ea typeface="Verdana" pitchFamily="34" charset="0"/>
                <a:cs typeface="Verdana" pitchFamily="34" charset="0"/>
              </a:rPr>
              <a:t>1)</a:t>
            </a:r>
            <a:r>
              <a:rPr lang="el-GR" sz="1800" b="1" u="sng" dirty="0" smtClean="0">
                <a:latin typeface="Verdana" pitchFamily="34" charset="0"/>
                <a:ea typeface="Verdana" pitchFamily="34" charset="0"/>
                <a:cs typeface="Verdana" pitchFamily="34" charset="0"/>
              </a:rPr>
              <a:t>Άτομο</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Ψυχολογικά προβλήματα</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Αυτοκτονίες</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Άγχος, φόβος, ανασφάλεια, μίσος</a:t>
            </a:r>
            <a:endParaRPr lang="el-GR" sz="1800" dirty="0" smtClean="0">
              <a:latin typeface="Verdana" pitchFamily="34" charset="0"/>
              <a:ea typeface="Verdana" pitchFamily="34" charset="0"/>
              <a:cs typeface="Verdana" pitchFamily="34" charset="0"/>
            </a:endParaRP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Εκδικητικότητα</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Εξευτελισμός προσωπικότητας</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Φτηνό εργατικό δυναμικό</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Εκμετάλλευση ατόμου</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Βία, εγκληματικότητα</a:t>
            </a:r>
          </a:p>
          <a:p>
            <a:pPr>
              <a:buClr>
                <a:schemeClr val="accent6">
                  <a:lumMod val="50000"/>
                </a:schemeClr>
              </a:buClr>
              <a:buFont typeface="Wingdings" pitchFamily="2" charset="2"/>
              <a:buChar char="v"/>
            </a:pPr>
            <a:r>
              <a:rPr lang="el-GR" sz="1800" dirty="0" smtClean="0">
                <a:latin typeface="Verdana" pitchFamily="34" charset="0"/>
                <a:ea typeface="Verdana" pitchFamily="34" charset="0"/>
                <a:cs typeface="Verdana" pitchFamily="34" charset="0"/>
              </a:rPr>
              <a:t>Περιθωριοποίηση</a:t>
            </a:r>
          </a:p>
          <a:p>
            <a:pPr>
              <a:buClr>
                <a:schemeClr val="accent6">
                  <a:lumMod val="50000"/>
                </a:schemeClr>
              </a:buClr>
              <a:buFont typeface="Wingdings" pitchFamily="2" charset="2"/>
              <a:buChar char="v"/>
            </a:pPr>
            <a:endParaRPr lang="el-GR" sz="2000" dirty="0" smtClean="0">
              <a:latin typeface="Verdana" pitchFamily="34" charset="0"/>
              <a:ea typeface="Verdana" pitchFamily="34" charset="0"/>
              <a:cs typeface="Verdana" pitchFamily="34" charset="0"/>
            </a:endParaRPr>
          </a:p>
        </p:txBody>
      </p:sp>
      <p:sp>
        <p:nvSpPr>
          <p:cNvPr id="4" name="3 - TextBox"/>
          <p:cNvSpPr txBox="1"/>
          <p:nvPr/>
        </p:nvSpPr>
        <p:spPr>
          <a:xfrm>
            <a:off x="4857752" y="1643050"/>
            <a:ext cx="4000528" cy="2585323"/>
          </a:xfrm>
          <a:prstGeom prst="rect">
            <a:avLst/>
          </a:prstGeom>
          <a:solidFill>
            <a:schemeClr val="accent1">
              <a:lumMod val="60000"/>
              <a:lumOff val="40000"/>
            </a:schemeClr>
          </a:solidFill>
        </p:spPr>
        <p:txBody>
          <a:bodyPr wrap="square" rtlCol="0">
            <a:spAutoFit/>
          </a:bodyPr>
          <a:lstStyle/>
          <a:p>
            <a:r>
              <a:rPr lang="el-GR" dirty="0" smtClean="0">
                <a:latin typeface="Verdana" pitchFamily="34" charset="0"/>
                <a:ea typeface="Verdana" pitchFamily="34" charset="0"/>
                <a:cs typeface="Verdana" pitchFamily="34" charset="0"/>
              </a:rPr>
              <a:t>2)</a:t>
            </a:r>
            <a:r>
              <a:rPr lang="el-GR" b="1" u="sng" dirty="0" smtClean="0">
                <a:latin typeface="Verdana" pitchFamily="34" charset="0"/>
                <a:ea typeface="Verdana" pitchFamily="34" charset="0"/>
                <a:cs typeface="Verdana" pitchFamily="34" charset="0"/>
              </a:rPr>
              <a:t>Κοινωνία</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Αναρχία</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Παθογένεια(Ανεργία, πορνεία)</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Υπανάπτυξη</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Δικτατορικά καθεστώτα</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Κοινωνικές ανισότητες</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Χάσμα πλούσιων-φτωχών</a:t>
            </a:r>
          </a:p>
          <a:p>
            <a:pPr>
              <a:buClr>
                <a:schemeClr val="accent6">
                  <a:lumMod val="50000"/>
                </a:schemeClr>
              </a:buClr>
              <a:buFont typeface="Wingdings" pitchFamily="2" charset="2"/>
              <a:buChar char="v"/>
            </a:pPr>
            <a:r>
              <a:rPr lang="el-GR" dirty="0" smtClean="0">
                <a:latin typeface="Verdana" pitchFamily="34" charset="0"/>
                <a:ea typeface="Verdana" pitchFamily="34" charset="0"/>
                <a:cs typeface="Verdana" pitchFamily="34" charset="0"/>
              </a:rPr>
              <a:t>Μείωση τουρισμού</a:t>
            </a:r>
          </a:p>
          <a:p>
            <a:pPr>
              <a:buClr>
                <a:schemeClr val="accent6">
                  <a:lumMod val="50000"/>
                </a:schemeClr>
              </a:buClr>
              <a:buFont typeface="Wingdings" pitchFamily="2" charset="2"/>
              <a:buChar char="v"/>
            </a:pPr>
            <a:endParaRPr lang="el-GR" dirty="0"/>
          </a:p>
        </p:txBody>
      </p:sp>
    </p:spTree>
  </p:cSld>
  <p:clrMapOvr>
    <a:masterClrMapping/>
  </p:clrMapOvr>
  <p:transition>
    <p:pull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247</TotalTime>
  <Words>802</Words>
  <Application>Microsoft Office PowerPoint</Application>
  <PresentationFormat>Προβολή στην οθόνη (4:3)</PresentationFormat>
  <Paragraphs>127</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Αστικό</vt:lpstr>
      <vt:lpstr>Ρατσισμός</vt:lpstr>
      <vt:lpstr>Περιεχόμενα </vt:lpstr>
      <vt:lpstr>Ορισμός </vt:lpstr>
      <vt:lpstr>ΙΣΤΟΡΙΚΗ ΑΝΑΔΡΟΜΗ: </vt:lpstr>
      <vt:lpstr>Είδη-Μορφές </vt:lpstr>
      <vt:lpstr>Διαφάνεια 6</vt:lpstr>
      <vt:lpstr>Αίτια</vt:lpstr>
      <vt:lpstr>Διαφάνεια 8</vt:lpstr>
      <vt:lpstr>Συνέπειες</vt:lpstr>
      <vt:lpstr>Τρόποι αντιμετώπισης</vt:lpstr>
      <vt:lpstr>Διαφάνεια 11</vt:lpstr>
      <vt:lpstr>Άτομα που αγωνιστήκαν για την εξάλειψη του ρατσισμού</vt:lpstr>
      <vt:lpstr>Διαφάνεια 13</vt:lpstr>
      <vt:lpstr>Διαφάνεια 14</vt:lpstr>
      <vt:lpstr>Διαφάνεια 15</vt:lpstr>
      <vt:lpstr>Διαφάνεια 16</vt:lpstr>
      <vt:lpstr>Πηγές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Ρατσισμός</dc:title>
  <dc:creator>Alexandros</dc:creator>
  <cp:lastModifiedBy>Alexandros</cp:lastModifiedBy>
  <cp:revision>26</cp:revision>
  <dcterms:created xsi:type="dcterms:W3CDTF">2015-01-29T19:16:28Z</dcterms:created>
  <dcterms:modified xsi:type="dcterms:W3CDTF">2015-01-29T23:24:10Z</dcterms:modified>
</cp:coreProperties>
</file>